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9"/>
  </p:notesMasterIdLst>
  <p:sldIdLst>
    <p:sldId id="530" r:id="rId5"/>
    <p:sldId id="531" r:id="rId6"/>
    <p:sldId id="545" r:id="rId7"/>
    <p:sldId id="586" r:id="rId8"/>
    <p:sldId id="533" r:id="rId9"/>
    <p:sldId id="538" r:id="rId10"/>
    <p:sldId id="549" r:id="rId11"/>
    <p:sldId id="550" r:id="rId12"/>
    <p:sldId id="551" r:id="rId13"/>
    <p:sldId id="547" r:id="rId14"/>
    <p:sldId id="552" r:id="rId15"/>
    <p:sldId id="553" r:id="rId16"/>
    <p:sldId id="554" r:id="rId17"/>
    <p:sldId id="556" r:id="rId18"/>
    <p:sldId id="555" r:id="rId19"/>
    <p:sldId id="537" r:id="rId20"/>
    <p:sldId id="557" r:id="rId21"/>
    <p:sldId id="579" r:id="rId22"/>
    <p:sldId id="558" r:id="rId23"/>
    <p:sldId id="559" r:id="rId24"/>
    <p:sldId id="560" r:id="rId25"/>
    <p:sldId id="561" r:id="rId26"/>
    <p:sldId id="563" r:id="rId27"/>
    <p:sldId id="562" r:id="rId28"/>
    <p:sldId id="571" r:id="rId29"/>
    <p:sldId id="573" r:id="rId30"/>
    <p:sldId id="575" r:id="rId31"/>
    <p:sldId id="564" r:id="rId32"/>
    <p:sldId id="565" r:id="rId33"/>
    <p:sldId id="567" r:id="rId34"/>
    <p:sldId id="566" r:id="rId35"/>
    <p:sldId id="576" r:id="rId36"/>
    <p:sldId id="577" r:id="rId37"/>
    <p:sldId id="578" r:id="rId38"/>
    <p:sldId id="569" r:id="rId39"/>
    <p:sldId id="570" r:id="rId40"/>
    <p:sldId id="580" r:id="rId41"/>
    <p:sldId id="581" r:id="rId42"/>
    <p:sldId id="572" r:id="rId43"/>
    <p:sldId id="582" r:id="rId44"/>
    <p:sldId id="583" r:id="rId45"/>
    <p:sldId id="568" r:id="rId46"/>
    <p:sldId id="584" r:id="rId47"/>
    <p:sldId id="58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18A3"/>
    <a:srgbClr val="8822EE"/>
    <a:srgbClr val="F01688"/>
    <a:srgbClr val="2F21F3"/>
    <a:srgbClr val="FEB52B"/>
    <a:srgbClr val="F01689"/>
    <a:srgbClr val="6F22E3"/>
    <a:srgbClr val="BA20DB"/>
    <a:srgbClr val="6A23F1"/>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422"/>
  </p:normalViewPr>
  <p:slideViewPr>
    <p:cSldViewPr snapToGrid="0">
      <p:cViewPr varScale="1">
        <p:scale>
          <a:sx n="78" d="100"/>
          <a:sy n="78" d="100"/>
        </p:scale>
        <p:origin x="87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file:///D:\DA%20syllabus\EXCEL\application%20loan%20dat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Columns will Null values &gt;40%</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3.7884125173300733E-2"/>
          <c:y val="0.12204072752688805"/>
          <c:w val="0.94871420737914802"/>
          <c:h val="0.69229205993314169"/>
        </c:manualLayout>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'handling missing values'!$A$44:$A$92</c:f>
              <c:strCache>
                <c:ptCount val="49"/>
                <c:pt idx="0">
                  <c:v>OWN_CAR_AGE</c:v>
                </c:pt>
                <c:pt idx="1">
                  <c:v>EXT_SOURCE_1</c:v>
                </c:pt>
                <c:pt idx="2">
                  <c:v>APARTMENTS_AVG</c:v>
                </c:pt>
                <c:pt idx="3">
                  <c:v>BASEMENTAREA_AVG</c:v>
                </c:pt>
                <c:pt idx="4">
                  <c:v>YEARS_BEGINEXPLUATATION_AVG</c:v>
                </c:pt>
                <c:pt idx="5">
                  <c:v>YEARS_BUILD_AVG</c:v>
                </c:pt>
                <c:pt idx="6">
                  <c:v>COMMONAREA_AVG</c:v>
                </c:pt>
                <c:pt idx="7">
                  <c:v>ELEVATORS_AVG</c:v>
                </c:pt>
                <c:pt idx="8">
                  <c:v>ENTRANCES_AVG</c:v>
                </c:pt>
                <c:pt idx="9">
                  <c:v>FLOORSMAX_AVG</c:v>
                </c:pt>
                <c:pt idx="10">
                  <c:v>FLOORSMIN_AVG</c:v>
                </c:pt>
                <c:pt idx="11">
                  <c:v>LANDAREA_AVG</c:v>
                </c:pt>
                <c:pt idx="12">
                  <c:v>LIVINGAPARTMENTS_AVG</c:v>
                </c:pt>
                <c:pt idx="13">
                  <c:v>LIVINGAREA_AVG</c:v>
                </c:pt>
                <c:pt idx="14">
                  <c:v>NONLIVINGAPARTMENTS_AVG</c:v>
                </c:pt>
                <c:pt idx="15">
                  <c:v>NONLIVINGAREA_AVG</c:v>
                </c:pt>
                <c:pt idx="16">
                  <c:v>APARTMENTS_MODE</c:v>
                </c:pt>
                <c:pt idx="17">
                  <c:v>BASEMENTAREA_MODE</c:v>
                </c:pt>
                <c:pt idx="18">
                  <c:v>YEARS_BEGINEXPLUATATION_MODE</c:v>
                </c:pt>
                <c:pt idx="19">
                  <c:v>YEARS_BUILD_MODE</c:v>
                </c:pt>
                <c:pt idx="20">
                  <c:v>COMMONAREA_MODE</c:v>
                </c:pt>
                <c:pt idx="21">
                  <c:v>ELEVATORS_MODE</c:v>
                </c:pt>
                <c:pt idx="22">
                  <c:v>ENTRANCES_MODE</c:v>
                </c:pt>
                <c:pt idx="23">
                  <c:v>FLOORSMAX_MODE</c:v>
                </c:pt>
                <c:pt idx="24">
                  <c:v>FLOORSMIN_MODE</c:v>
                </c:pt>
                <c:pt idx="25">
                  <c:v>LANDAREA_MODE</c:v>
                </c:pt>
                <c:pt idx="26">
                  <c:v>LIVINGAPARTMENTS_MODE</c:v>
                </c:pt>
                <c:pt idx="27">
                  <c:v>LIVINGAREA_MODE</c:v>
                </c:pt>
                <c:pt idx="28">
                  <c:v>NONLIVINGAPARTMENTS_MODE</c:v>
                </c:pt>
                <c:pt idx="29">
                  <c:v>NONLIVINGAREA_MODE</c:v>
                </c:pt>
                <c:pt idx="30">
                  <c:v>APARTMENTS_MEDI</c:v>
                </c:pt>
                <c:pt idx="31">
                  <c:v>BASEMENTAREA_MEDI</c:v>
                </c:pt>
                <c:pt idx="32">
                  <c:v>YEARS_BEGINEXPLUATATION_MEDI</c:v>
                </c:pt>
                <c:pt idx="33">
                  <c:v>YEARS_BUILD_MEDI</c:v>
                </c:pt>
                <c:pt idx="34">
                  <c:v>COMMONAREA_MEDI</c:v>
                </c:pt>
                <c:pt idx="35">
                  <c:v>ELEVATORS_MEDI</c:v>
                </c:pt>
                <c:pt idx="36">
                  <c:v>ENTRANCES_MEDI</c:v>
                </c:pt>
                <c:pt idx="37">
                  <c:v>FLOORSMAX_MEDI</c:v>
                </c:pt>
                <c:pt idx="38">
                  <c:v>FLOORSMIN_MEDI</c:v>
                </c:pt>
                <c:pt idx="39">
                  <c:v>LANDAREA_MEDI</c:v>
                </c:pt>
                <c:pt idx="40">
                  <c:v>LIVINGAPARTMENTS_MEDI</c:v>
                </c:pt>
                <c:pt idx="41">
                  <c:v>LIVINGAREA_MEDI</c:v>
                </c:pt>
                <c:pt idx="42">
                  <c:v>NONLIVINGAPARTMENTS_MEDI</c:v>
                </c:pt>
                <c:pt idx="43">
                  <c:v>NONLIVINGAREA_MEDI</c:v>
                </c:pt>
                <c:pt idx="44">
                  <c:v>FONDKAPREMONT_MODE</c:v>
                </c:pt>
                <c:pt idx="45">
                  <c:v>HOUSETYPE_MODE</c:v>
                </c:pt>
                <c:pt idx="46">
                  <c:v>TOTALAREA_MODE</c:v>
                </c:pt>
                <c:pt idx="47">
                  <c:v>WALLSMATERIAL_MODE</c:v>
                </c:pt>
                <c:pt idx="48">
                  <c:v>EMERGENCYSTATE_MODE</c:v>
                </c:pt>
              </c:strCache>
            </c:strRef>
          </c:cat>
          <c:val>
            <c:numRef>
              <c:f>'handling missing values'!$B$44:$B$92</c:f>
              <c:numCache>
                <c:formatCode>General</c:formatCode>
                <c:ptCount val="49"/>
                <c:pt idx="0">
                  <c:v>65.900000000000006</c:v>
                </c:pt>
                <c:pt idx="1">
                  <c:v>56.35</c:v>
                </c:pt>
                <c:pt idx="2">
                  <c:v>50.77</c:v>
                </c:pt>
                <c:pt idx="3">
                  <c:v>58.4</c:v>
                </c:pt>
                <c:pt idx="4">
                  <c:v>48.79</c:v>
                </c:pt>
                <c:pt idx="5">
                  <c:v>66.48</c:v>
                </c:pt>
                <c:pt idx="6">
                  <c:v>69.92</c:v>
                </c:pt>
                <c:pt idx="7">
                  <c:v>53.3</c:v>
                </c:pt>
                <c:pt idx="8">
                  <c:v>50.39</c:v>
                </c:pt>
                <c:pt idx="9">
                  <c:v>49.75</c:v>
                </c:pt>
                <c:pt idx="10">
                  <c:v>67.790000000000006</c:v>
                </c:pt>
                <c:pt idx="11">
                  <c:v>59.44</c:v>
                </c:pt>
                <c:pt idx="12">
                  <c:v>68.45</c:v>
                </c:pt>
                <c:pt idx="13">
                  <c:v>50.28</c:v>
                </c:pt>
                <c:pt idx="14">
                  <c:v>69.430000000000007</c:v>
                </c:pt>
                <c:pt idx="15">
                  <c:v>55.15</c:v>
                </c:pt>
                <c:pt idx="16">
                  <c:v>50.77</c:v>
                </c:pt>
                <c:pt idx="17">
                  <c:v>58.4</c:v>
                </c:pt>
                <c:pt idx="18">
                  <c:v>48.79</c:v>
                </c:pt>
                <c:pt idx="19">
                  <c:v>66.48</c:v>
                </c:pt>
                <c:pt idx="20">
                  <c:v>69.92</c:v>
                </c:pt>
                <c:pt idx="21">
                  <c:v>53.3</c:v>
                </c:pt>
                <c:pt idx="22">
                  <c:v>50.39</c:v>
                </c:pt>
                <c:pt idx="23">
                  <c:v>49.75</c:v>
                </c:pt>
                <c:pt idx="24">
                  <c:v>67.790000000000006</c:v>
                </c:pt>
                <c:pt idx="25">
                  <c:v>59.44</c:v>
                </c:pt>
                <c:pt idx="26">
                  <c:v>68.45</c:v>
                </c:pt>
                <c:pt idx="27">
                  <c:v>50.28</c:v>
                </c:pt>
                <c:pt idx="28">
                  <c:v>69.430000000000007</c:v>
                </c:pt>
                <c:pt idx="29">
                  <c:v>55.15</c:v>
                </c:pt>
                <c:pt idx="30">
                  <c:v>50.77</c:v>
                </c:pt>
                <c:pt idx="31">
                  <c:v>58.4</c:v>
                </c:pt>
                <c:pt idx="32">
                  <c:v>48.79</c:v>
                </c:pt>
                <c:pt idx="33">
                  <c:v>66.48</c:v>
                </c:pt>
                <c:pt idx="34">
                  <c:v>69.92</c:v>
                </c:pt>
                <c:pt idx="35">
                  <c:v>53.3</c:v>
                </c:pt>
                <c:pt idx="36">
                  <c:v>50.39</c:v>
                </c:pt>
                <c:pt idx="37">
                  <c:v>49.75</c:v>
                </c:pt>
                <c:pt idx="38">
                  <c:v>67.790000000000006</c:v>
                </c:pt>
                <c:pt idx="39">
                  <c:v>59.44</c:v>
                </c:pt>
                <c:pt idx="40">
                  <c:v>68.45</c:v>
                </c:pt>
                <c:pt idx="41">
                  <c:v>50.28</c:v>
                </c:pt>
                <c:pt idx="42">
                  <c:v>69.430000000000007</c:v>
                </c:pt>
                <c:pt idx="43">
                  <c:v>55.15</c:v>
                </c:pt>
                <c:pt idx="44">
                  <c:v>68.38</c:v>
                </c:pt>
                <c:pt idx="45">
                  <c:v>50.15</c:v>
                </c:pt>
                <c:pt idx="46">
                  <c:v>48.3</c:v>
                </c:pt>
                <c:pt idx="47">
                  <c:v>50.92</c:v>
                </c:pt>
                <c:pt idx="48">
                  <c:v>47.4</c:v>
                </c:pt>
              </c:numCache>
            </c:numRef>
          </c:val>
          <c:extLst>
            <c:ext xmlns:c16="http://schemas.microsoft.com/office/drawing/2014/chart" uri="{C3380CC4-5D6E-409C-BE32-E72D297353CC}">
              <c16:uniqueId val="{00000000-3638-472E-B798-377F4C851AF1}"/>
            </c:ext>
          </c:extLst>
        </c:ser>
        <c:dLbls>
          <c:showLegendKey val="0"/>
          <c:showVal val="0"/>
          <c:showCatName val="0"/>
          <c:showSerName val="0"/>
          <c:showPercent val="0"/>
          <c:showBubbleSize val="0"/>
        </c:dLbls>
        <c:gapWidth val="115"/>
        <c:axId val="804158384"/>
        <c:axId val="804149528"/>
      </c:barChart>
      <c:catAx>
        <c:axId val="80415838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600" b="1" i="0" u="none" strike="noStrike" kern="1200" baseline="0">
                <a:solidFill>
                  <a:schemeClr val="lt1">
                    <a:lumMod val="85000"/>
                  </a:schemeClr>
                </a:solidFill>
                <a:latin typeface="+mn-lt"/>
                <a:ea typeface="+mn-ea"/>
                <a:cs typeface="+mn-cs"/>
              </a:defRPr>
            </a:pPr>
            <a:endParaRPr lang="en-US"/>
          </a:p>
        </c:txPr>
        <c:crossAx val="804149528"/>
        <c:crosses val="autoZero"/>
        <c:auto val="1"/>
        <c:lblAlgn val="ctr"/>
        <c:lblOffset val="100"/>
        <c:noMultiLvlLbl val="0"/>
      </c:catAx>
      <c:valAx>
        <c:axId val="80414952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804158384"/>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3/18/2025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dirty="0"/>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dirty="0"/>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dirty="0"/>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dirty="0"/>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dirty="0"/>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dirty="0"/>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dirty="0"/>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dirty="0"/>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dirty="0"/>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dirty="0"/>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endParaRPr lang="en-US" dirty="0"/>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endParaRPr lang="en-US" dirty="0"/>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endParaRPr lang="en-US" dirty="0"/>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endParaRPr lang="en-US" dirty="0"/>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endParaRPr lang="en-US" dirty="0"/>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endParaRPr lang="en-US" dirty="0"/>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31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endParaRPr lang="en-US" dirty="0"/>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dirty="0"/>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dirty="0"/>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dirty="0"/>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endParaRPr lang="en-US" dirty="0"/>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endParaRPr lang="en-US" dirty="0"/>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endParaRPr lang="en-US" dirty="0"/>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endParaRPr lang="en-US" dirty="0"/>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endParaRPr lang="en-US" dirty="0"/>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endParaRPr lang="en-US" dirty="0"/>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hyperlink" Target="https://docs.google.com/spreadsheets/d/1DKF9i6ugUGzGf1j7QFLOIiiXUhaqyND9/edit?usp=sharing&amp;ouid=110446323541757318313&amp;rtpof=true&amp;sd=true"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a:xfrm>
            <a:off x="-137346" y="2688336"/>
            <a:ext cx="5671566" cy="1481328"/>
          </a:xfrm>
        </p:spPr>
        <p:txBody>
          <a:bodyPr/>
          <a:lstStyle/>
          <a:p>
            <a:r>
              <a:rPr lang="en-US" dirty="0"/>
              <a:t>Bank Loan Case Study</a:t>
            </a:r>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a:xfrm>
            <a:off x="6675120" y="6099048"/>
            <a:ext cx="7068312" cy="758952"/>
          </a:xfrm>
        </p:spPr>
        <p:txBody>
          <a:bodyPr/>
          <a:lstStyle/>
          <a:p>
            <a:r>
              <a:rPr lang="en-US" dirty="0"/>
              <a:t>Shreya Gunjal</a:t>
            </a:r>
          </a:p>
          <a:p>
            <a:endParaRPr lang="en-US" dirty="0"/>
          </a:p>
        </p:txBody>
      </p:sp>
      <p:pic>
        <p:nvPicPr>
          <p:cNvPr id="4" name="Picture 3">
            <a:extLst>
              <a:ext uri="{FF2B5EF4-FFF2-40B4-BE49-F238E27FC236}">
                <a16:creationId xmlns:a16="http://schemas.microsoft.com/office/drawing/2014/main" id="{396B741C-DE61-1F27-4776-9CD90C0ACA25}"/>
              </a:ext>
            </a:extLst>
          </p:cNvPr>
          <p:cNvPicPr>
            <a:picLocks noChangeAspect="1"/>
          </p:cNvPicPr>
          <p:nvPr/>
        </p:nvPicPr>
        <p:blipFill>
          <a:blip r:embed="rId2"/>
          <a:stretch>
            <a:fillRect/>
          </a:stretch>
        </p:blipFill>
        <p:spPr>
          <a:xfrm>
            <a:off x="5290566" y="1619250"/>
            <a:ext cx="6286500" cy="4191000"/>
          </a:xfrm>
          <a:prstGeom prst="rect">
            <a:avLst/>
          </a:prstGeom>
        </p:spPr>
      </p:pic>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D4C89AF3-3777-9F39-C666-0963FDF51534}"/>
              </a:ext>
            </a:extLst>
          </p:cNvPr>
          <p:cNvSpPr>
            <a:spLocks noGrp="1"/>
          </p:cNvSpPr>
          <p:nvPr>
            <p:ph type="sldNum" sz="quarter" idx="12"/>
          </p:nvPr>
        </p:nvSpPr>
        <p:spPr/>
        <p:txBody>
          <a:bodyPr/>
          <a:lstStyle/>
          <a:p>
            <a:fld id="{294A09A9-5501-47C1-A89A-A340965A2BE2}" type="slidenum">
              <a:rPr lang="en-US" smtClean="0"/>
              <a:t>10</a:t>
            </a:fld>
            <a:endParaRPr lang="en-US" dirty="0"/>
          </a:p>
        </p:txBody>
      </p:sp>
      <p:pic>
        <p:nvPicPr>
          <p:cNvPr id="9" name="Picture 8">
            <a:extLst>
              <a:ext uri="{FF2B5EF4-FFF2-40B4-BE49-F238E27FC236}">
                <a16:creationId xmlns:a16="http://schemas.microsoft.com/office/drawing/2014/main" id="{099A2C2E-1367-4192-0C51-B17ACD2001DB}"/>
              </a:ext>
            </a:extLst>
          </p:cNvPr>
          <p:cNvPicPr>
            <a:picLocks noChangeAspect="1"/>
          </p:cNvPicPr>
          <p:nvPr/>
        </p:nvPicPr>
        <p:blipFill>
          <a:blip r:embed="rId2"/>
          <a:stretch>
            <a:fillRect/>
          </a:stretch>
        </p:blipFill>
        <p:spPr>
          <a:xfrm>
            <a:off x="589788" y="185207"/>
            <a:ext cx="5506212" cy="3243793"/>
          </a:xfrm>
          <a:prstGeom prst="rect">
            <a:avLst/>
          </a:prstGeom>
        </p:spPr>
      </p:pic>
      <p:pic>
        <p:nvPicPr>
          <p:cNvPr id="10" name="Picture 9">
            <a:extLst>
              <a:ext uri="{FF2B5EF4-FFF2-40B4-BE49-F238E27FC236}">
                <a16:creationId xmlns:a16="http://schemas.microsoft.com/office/drawing/2014/main" id="{2908A37F-D471-DE67-4778-8548E85D83DD}"/>
              </a:ext>
            </a:extLst>
          </p:cNvPr>
          <p:cNvPicPr>
            <a:picLocks noChangeAspect="1"/>
          </p:cNvPicPr>
          <p:nvPr/>
        </p:nvPicPr>
        <p:blipFill>
          <a:blip r:embed="rId3"/>
          <a:stretch>
            <a:fillRect/>
          </a:stretch>
        </p:blipFill>
        <p:spPr>
          <a:xfrm>
            <a:off x="6096000" y="3429000"/>
            <a:ext cx="5909187" cy="3325761"/>
          </a:xfrm>
          <a:prstGeom prst="rect">
            <a:avLst/>
          </a:prstGeom>
        </p:spPr>
      </p:pic>
      <p:sp>
        <p:nvSpPr>
          <p:cNvPr id="2" name="Rectangle: Rounded Corners 1">
            <a:extLst>
              <a:ext uri="{FF2B5EF4-FFF2-40B4-BE49-F238E27FC236}">
                <a16:creationId xmlns:a16="http://schemas.microsoft.com/office/drawing/2014/main" id="{E721F459-9D96-61A5-1684-EE7A73B398AB}"/>
              </a:ext>
            </a:extLst>
          </p:cNvPr>
          <p:cNvSpPr/>
          <p:nvPr/>
        </p:nvSpPr>
        <p:spPr>
          <a:xfrm>
            <a:off x="6454025" y="566928"/>
            <a:ext cx="5020918" cy="2608302"/>
          </a:xfrm>
          <a:prstGeom prst="roundRect">
            <a:avLst>
              <a:gd name="adj" fmla="val 835"/>
            </a:avLst>
          </a:prstGeom>
          <a:solidFill>
            <a:schemeClr val="accent4">
              <a:alpha val="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3C2C71D-3F6B-B227-9A03-183E22091F3F}"/>
              </a:ext>
            </a:extLst>
          </p:cNvPr>
          <p:cNvSpPr txBox="1"/>
          <p:nvPr/>
        </p:nvSpPr>
        <p:spPr>
          <a:xfrm>
            <a:off x="6541161" y="909890"/>
            <a:ext cx="4628284" cy="2062103"/>
          </a:xfrm>
          <a:prstGeom prst="rect">
            <a:avLst/>
          </a:prstGeom>
          <a:noFill/>
        </p:spPr>
        <p:txBody>
          <a:bodyPr wrap="square" rtlCol="0">
            <a:spAutoFit/>
          </a:bodyPr>
          <a:lstStyle/>
          <a:p>
            <a:r>
              <a:rPr lang="en-US" sz="1600" dirty="0">
                <a:solidFill>
                  <a:schemeClr val="bg1"/>
                </a:solidFill>
              </a:rPr>
              <a:t>The outliers fir CNT_CHILDREN column show one of the values as ‘11’. Even though this number is too high, the outliers in CNT_FAM_MEMBERS show the outliers suggesting ‘13’ family members in a family which means it was a correct entry. A new column called ‘no. of parents’ was made to see if any value was ‘1’ or ‘2’. No cases were seen therefore outliers were kept as it is.</a:t>
            </a:r>
          </a:p>
        </p:txBody>
      </p:sp>
      <p:sp>
        <p:nvSpPr>
          <p:cNvPr id="4" name="Rectangle: Rounded Corners 3">
            <a:extLst>
              <a:ext uri="{FF2B5EF4-FFF2-40B4-BE49-F238E27FC236}">
                <a16:creationId xmlns:a16="http://schemas.microsoft.com/office/drawing/2014/main" id="{34E1487B-FBF0-6B73-4AB3-4BA42BED230A}"/>
              </a:ext>
            </a:extLst>
          </p:cNvPr>
          <p:cNvSpPr/>
          <p:nvPr/>
        </p:nvSpPr>
        <p:spPr>
          <a:xfrm>
            <a:off x="589788" y="3826200"/>
            <a:ext cx="5139208" cy="2646034"/>
          </a:xfrm>
          <a:prstGeom prst="roundRect">
            <a:avLst>
              <a:gd name="adj" fmla="val 0"/>
            </a:avLst>
          </a:prstGeom>
          <a:solidFill>
            <a:schemeClr val="accent4">
              <a:alpha val="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2D49C6A-74B3-C91E-3FF7-F9E6DEB5B7D5}"/>
              </a:ext>
            </a:extLst>
          </p:cNvPr>
          <p:cNvSpPr txBox="1"/>
          <p:nvPr/>
        </p:nvSpPr>
        <p:spPr>
          <a:xfrm>
            <a:off x="597365" y="4506747"/>
            <a:ext cx="5139208" cy="1077218"/>
          </a:xfrm>
          <a:prstGeom prst="rect">
            <a:avLst/>
          </a:prstGeom>
          <a:noFill/>
        </p:spPr>
        <p:txBody>
          <a:bodyPr wrap="square" rtlCol="0">
            <a:spAutoFit/>
          </a:bodyPr>
          <a:lstStyle/>
          <a:p>
            <a:r>
              <a:rPr lang="en-US" sz="1600" dirty="0">
                <a:solidFill>
                  <a:schemeClr val="bg1"/>
                </a:solidFill>
              </a:rPr>
              <a:t>In the outliers plot for AMT_INCOME_TOTAL OUTLIERS, values over 4000000 were taken as outliers. There was one value 117000000 which was too high and therefore replaced with median value 145800.</a:t>
            </a:r>
          </a:p>
        </p:txBody>
      </p:sp>
    </p:spTree>
    <p:extLst>
      <p:ext uri="{BB962C8B-B14F-4D97-AF65-F5344CB8AC3E}">
        <p14:creationId xmlns:p14="http://schemas.microsoft.com/office/powerpoint/2010/main" val="1687043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8BF508-3ACE-89BE-478C-B4181B5ABC4E}"/>
              </a:ext>
            </a:extLst>
          </p:cNvPr>
          <p:cNvSpPr>
            <a:spLocks noGrp="1"/>
          </p:cNvSpPr>
          <p:nvPr>
            <p:ph type="sldNum" sz="quarter" idx="12"/>
          </p:nvPr>
        </p:nvSpPr>
        <p:spPr/>
        <p:txBody>
          <a:bodyPr/>
          <a:lstStyle/>
          <a:p>
            <a:fld id="{294A09A9-5501-47C1-A89A-A340965A2BE2}" type="slidenum">
              <a:rPr lang="en-US" smtClean="0"/>
              <a:t>11</a:t>
            </a:fld>
            <a:endParaRPr lang="en-US" dirty="0"/>
          </a:p>
        </p:txBody>
      </p:sp>
      <p:pic>
        <p:nvPicPr>
          <p:cNvPr id="6" name="Picture 5">
            <a:extLst>
              <a:ext uri="{FF2B5EF4-FFF2-40B4-BE49-F238E27FC236}">
                <a16:creationId xmlns:a16="http://schemas.microsoft.com/office/drawing/2014/main" id="{CCDA30F5-57A3-F365-AE54-2819AF212A39}"/>
              </a:ext>
            </a:extLst>
          </p:cNvPr>
          <p:cNvPicPr>
            <a:picLocks noChangeAspect="1"/>
          </p:cNvPicPr>
          <p:nvPr/>
        </p:nvPicPr>
        <p:blipFill>
          <a:blip r:embed="rId2"/>
          <a:stretch>
            <a:fillRect/>
          </a:stretch>
        </p:blipFill>
        <p:spPr>
          <a:xfrm>
            <a:off x="5994703" y="117889"/>
            <a:ext cx="6072600" cy="3311111"/>
          </a:xfrm>
          <a:prstGeom prst="rect">
            <a:avLst/>
          </a:prstGeom>
        </p:spPr>
      </p:pic>
      <p:pic>
        <p:nvPicPr>
          <p:cNvPr id="8" name="Picture 7">
            <a:extLst>
              <a:ext uri="{FF2B5EF4-FFF2-40B4-BE49-F238E27FC236}">
                <a16:creationId xmlns:a16="http://schemas.microsoft.com/office/drawing/2014/main" id="{FDD9D708-035E-4215-6856-A742473DF4FE}"/>
              </a:ext>
            </a:extLst>
          </p:cNvPr>
          <p:cNvPicPr>
            <a:picLocks noChangeAspect="1"/>
          </p:cNvPicPr>
          <p:nvPr/>
        </p:nvPicPr>
        <p:blipFill>
          <a:blip r:embed="rId3"/>
          <a:stretch>
            <a:fillRect/>
          </a:stretch>
        </p:blipFill>
        <p:spPr>
          <a:xfrm>
            <a:off x="124697" y="3429000"/>
            <a:ext cx="5870006" cy="3276600"/>
          </a:xfrm>
          <a:prstGeom prst="rect">
            <a:avLst/>
          </a:prstGeom>
        </p:spPr>
      </p:pic>
      <p:sp>
        <p:nvSpPr>
          <p:cNvPr id="2" name="Rectangle: Rounded Corners 1">
            <a:extLst>
              <a:ext uri="{FF2B5EF4-FFF2-40B4-BE49-F238E27FC236}">
                <a16:creationId xmlns:a16="http://schemas.microsoft.com/office/drawing/2014/main" id="{BBBCF56A-BF63-CDBE-ED8E-C2E818C83725}"/>
              </a:ext>
            </a:extLst>
          </p:cNvPr>
          <p:cNvSpPr/>
          <p:nvPr/>
        </p:nvSpPr>
        <p:spPr>
          <a:xfrm>
            <a:off x="589788" y="599767"/>
            <a:ext cx="5215812" cy="2340077"/>
          </a:xfrm>
          <a:prstGeom prst="roundRect">
            <a:avLst>
              <a:gd name="adj" fmla="val 0"/>
            </a:avLst>
          </a:prstGeom>
          <a:solidFill>
            <a:schemeClr val="accent2">
              <a:alpha val="27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90E834A-97C9-7667-2E25-3A3517670B1E}"/>
              </a:ext>
            </a:extLst>
          </p:cNvPr>
          <p:cNvSpPr txBox="1"/>
          <p:nvPr/>
        </p:nvSpPr>
        <p:spPr>
          <a:xfrm>
            <a:off x="737222" y="1231197"/>
            <a:ext cx="5304700" cy="1077218"/>
          </a:xfrm>
          <a:prstGeom prst="rect">
            <a:avLst/>
          </a:prstGeom>
          <a:noFill/>
        </p:spPr>
        <p:txBody>
          <a:bodyPr wrap="square" rtlCol="0">
            <a:spAutoFit/>
          </a:bodyPr>
          <a:lstStyle/>
          <a:p>
            <a:r>
              <a:rPr lang="en-US" sz="1600" dirty="0">
                <a:solidFill>
                  <a:schemeClr val="bg1"/>
                </a:solidFill>
              </a:rPr>
              <a:t>Both plots for AMT_CREDIT and AMT_GOODS_PRICE had outliers. To deal with this, new columns were made to look at the ratio between credit and income (CREDIT:INC) and credit and goods price (CREDIT:GOODS). </a:t>
            </a:r>
          </a:p>
        </p:txBody>
      </p:sp>
      <p:sp>
        <p:nvSpPr>
          <p:cNvPr id="5" name="Rectangle: Rounded Corners 4">
            <a:extLst>
              <a:ext uri="{FF2B5EF4-FFF2-40B4-BE49-F238E27FC236}">
                <a16:creationId xmlns:a16="http://schemas.microsoft.com/office/drawing/2014/main" id="{A2468732-895B-09F4-68A0-B36688FEC01F}"/>
              </a:ext>
            </a:extLst>
          </p:cNvPr>
          <p:cNvSpPr/>
          <p:nvPr/>
        </p:nvSpPr>
        <p:spPr>
          <a:xfrm>
            <a:off x="6184491" y="4323735"/>
            <a:ext cx="5882812" cy="1710813"/>
          </a:xfrm>
          <a:prstGeom prst="roundRect">
            <a:avLst>
              <a:gd name="adj" fmla="val 0"/>
            </a:avLst>
          </a:prstGeom>
          <a:solidFill>
            <a:schemeClr val="accent6">
              <a:alpha val="24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BE1E27F-B2A3-B9DF-B1CF-9F0EC8122443}"/>
              </a:ext>
            </a:extLst>
          </p:cNvPr>
          <p:cNvSpPr txBox="1"/>
          <p:nvPr/>
        </p:nvSpPr>
        <p:spPr>
          <a:xfrm>
            <a:off x="6473547" y="4640532"/>
            <a:ext cx="5304700" cy="1077218"/>
          </a:xfrm>
          <a:prstGeom prst="rect">
            <a:avLst/>
          </a:prstGeom>
          <a:noFill/>
        </p:spPr>
        <p:txBody>
          <a:bodyPr wrap="square" rtlCol="0">
            <a:spAutoFit/>
          </a:bodyPr>
          <a:lstStyle/>
          <a:p>
            <a:r>
              <a:rPr lang="en-US" sz="1600" dirty="0">
                <a:solidFill>
                  <a:schemeClr val="bg1"/>
                </a:solidFill>
              </a:rPr>
              <a:t>Plot for AMT_ANNUITY had outliers. To deal with this, new columns were made to look at the ratio between annuity and income (ANNUITY:INC) and annuity and credit (ANNUITY:CREDIT). </a:t>
            </a:r>
          </a:p>
        </p:txBody>
      </p:sp>
    </p:spTree>
    <p:extLst>
      <p:ext uri="{BB962C8B-B14F-4D97-AF65-F5344CB8AC3E}">
        <p14:creationId xmlns:p14="http://schemas.microsoft.com/office/powerpoint/2010/main" val="4184195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CCE7C8-91BC-5663-E4B5-B2B22E58D145}"/>
              </a:ext>
            </a:extLst>
          </p:cNvPr>
          <p:cNvPicPr>
            <a:picLocks noChangeAspect="1"/>
          </p:cNvPicPr>
          <p:nvPr/>
        </p:nvPicPr>
        <p:blipFill>
          <a:blip r:embed="rId2"/>
          <a:stretch>
            <a:fillRect/>
          </a:stretch>
        </p:blipFill>
        <p:spPr>
          <a:xfrm>
            <a:off x="127820" y="78658"/>
            <a:ext cx="5968179" cy="3345426"/>
          </a:xfrm>
          <a:prstGeom prst="rect">
            <a:avLst/>
          </a:prstGeom>
        </p:spPr>
      </p:pic>
      <p:pic>
        <p:nvPicPr>
          <p:cNvPr id="6" name="Picture 5">
            <a:extLst>
              <a:ext uri="{FF2B5EF4-FFF2-40B4-BE49-F238E27FC236}">
                <a16:creationId xmlns:a16="http://schemas.microsoft.com/office/drawing/2014/main" id="{DB5D3FE2-563A-65DC-EAD9-0F44EE5DE28B}"/>
              </a:ext>
            </a:extLst>
          </p:cNvPr>
          <p:cNvPicPr>
            <a:picLocks noChangeAspect="1"/>
          </p:cNvPicPr>
          <p:nvPr/>
        </p:nvPicPr>
        <p:blipFill>
          <a:blip r:embed="rId3"/>
          <a:stretch>
            <a:fillRect/>
          </a:stretch>
        </p:blipFill>
        <p:spPr>
          <a:xfrm>
            <a:off x="6096000" y="3429000"/>
            <a:ext cx="5968180" cy="3345426"/>
          </a:xfrm>
          <a:prstGeom prst="rect">
            <a:avLst/>
          </a:prstGeom>
        </p:spPr>
      </p:pic>
      <p:sp>
        <p:nvSpPr>
          <p:cNvPr id="2" name="Rectangle 1">
            <a:extLst>
              <a:ext uri="{FF2B5EF4-FFF2-40B4-BE49-F238E27FC236}">
                <a16:creationId xmlns:a16="http://schemas.microsoft.com/office/drawing/2014/main" id="{CAF2D3E2-F07A-E4AF-215A-64B089B00DF2}"/>
              </a:ext>
            </a:extLst>
          </p:cNvPr>
          <p:cNvSpPr/>
          <p:nvPr/>
        </p:nvSpPr>
        <p:spPr>
          <a:xfrm>
            <a:off x="6612192" y="392061"/>
            <a:ext cx="5201264" cy="2644877"/>
          </a:xfrm>
          <a:prstGeom prst="rect">
            <a:avLst/>
          </a:prstGeom>
          <a:solidFill>
            <a:schemeClr val="accent4">
              <a:alpha val="21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26B0D70-2AFB-6958-C1D9-D71A6D43E980}"/>
              </a:ext>
            </a:extLst>
          </p:cNvPr>
          <p:cNvSpPr txBox="1"/>
          <p:nvPr/>
        </p:nvSpPr>
        <p:spPr>
          <a:xfrm>
            <a:off x="7226709" y="1097647"/>
            <a:ext cx="3972230" cy="1077218"/>
          </a:xfrm>
          <a:prstGeom prst="rect">
            <a:avLst/>
          </a:prstGeom>
          <a:noFill/>
        </p:spPr>
        <p:txBody>
          <a:bodyPr wrap="square" rtlCol="0">
            <a:spAutoFit/>
          </a:bodyPr>
          <a:lstStyle/>
          <a:p>
            <a:r>
              <a:rPr lang="en-US" sz="1600" dirty="0">
                <a:solidFill>
                  <a:schemeClr val="bg1"/>
                </a:solidFill>
              </a:rPr>
              <a:t>Any values in CREDIT:INC higher than 20 were looked into. Those that were unemployed and pensioners were removed from the list</a:t>
            </a:r>
          </a:p>
        </p:txBody>
      </p:sp>
      <p:sp>
        <p:nvSpPr>
          <p:cNvPr id="4" name="Rectangle 3">
            <a:extLst>
              <a:ext uri="{FF2B5EF4-FFF2-40B4-BE49-F238E27FC236}">
                <a16:creationId xmlns:a16="http://schemas.microsoft.com/office/drawing/2014/main" id="{D622230A-43EE-0DD5-F89E-752D8DBD603A}"/>
              </a:ext>
            </a:extLst>
          </p:cNvPr>
          <p:cNvSpPr/>
          <p:nvPr/>
        </p:nvSpPr>
        <p:spPr>
          <a:xfrm>
            <a:off x="459008" y="3774408"/>
            <a:ext cx="5201264" cy="2644877"/>
          </a:xfrm>
          <a:prstGeom prst="rect">
            <a:avLst/>
          </a:prstGeom>
          <a:solidFill>
            <a:schemeClr val="accent4">
              <a:alpha val="27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9050C3-E8C8-CC6A-F0FB-8D0E1A5D6D34}"/>
              </a:ext>
            </a:extLst>
          </p:cNvPr>
          <p:cNvSpPr txBox="1"/>
          <p:nvPr/>
        </p:nvSpPr>
        <p:spPr>
          <a:xfrm>
            <a:off x="1270166" y="4558237"/>
            <a:ext cx="3972230" cy="1077218"/>
          </a:xfrm>
          <a:prstGeom prst="rect">
            <a:avLst/>
          </a:prstGeom>
          <a:noFill/>
        </p:spPr>
        <p:txBody>
          <a:bodyPr wrap="square" rtlCol="0">
            <a:spAutoFit/>
          </a:bodyPr>
          <a:lstStyle/>
          <a:p>
            <a:r>
              <a:rPr lang="en-US" sz="1600" dirty="0">
                <a:solidFill>
                  <a:schemeClr val="bg1"/>
                </a:solidFill>
              </a:rPr>
              <a:t>Any values in CREDIT:INC higher than 2 were looked into. These values of credit were replaced with their respective goods prices.</a:t>
            </a:r>
          </a:p>
        </p:txBody>
      </p:sp>
    </p:spTree>
    <p:extLst>
      <p:ext uri="{BB962C8B-B14F-4D97-AF65-F5344CB8AC3E}">
        <p14:creationId xmlns:p14="http://schemas.microsoft.com/office/powerpoint/2010/main" val="20834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D09F31-683F-FFEF-C90E-CBFEB8CE1980}"/>
              </a:ext>
            </a:extLst>
          </p:cNvPr>
          <p:cNvSpPr>
            <a:spLocks noGrp="1"/>
          </p:cNvSpPr>
          <p:nvPr>
            <p:ph type="sldNum" sz="quarter" idx="12"/>
          </p:nvPr>
        </p:nvSpPr>
        <p:spPr/>
        <p:txBody>
          <a:bodyPr/>
          <a:lstStyle/>
          <a:p>
            <a:fld id="{294A09A9-5501-47C1-A89A-A340965A2BE2}" type="slidenum">
              <a:rPr lang="en-US" smtClean="0"/>
              <a:t>13</a:t>
            </a:fld>
            <a:endParaRPr lang="en-US" dirty="0"/>
          </a:p>
        </p:txBody>
      </p:sp>
      <p:pic>
        <p:nvPicPr>
          <p:cNvPr id="6" name="Picture 5">
            <a:extLst>
              <a:ext uri="{FF2B5EF4-FFF2-40B4-BE49-F238E27FC236}">
                <a16:creationId xmlns:a16="http://schemas.microsoft.com/office/drawing/2014/main" id="{BE63B1D7-2384-C898-4704-BC5450391881}"/>
              </a:ext>
            </a:extLst>
          </p:cNvPr>
          <p:cNvPicPr>
            <a:picLocks noChangeAspect="1"/>
          </p:cNvPicPr>
          <p:nvPr/>
        </p:nvPicPr>
        <p:blipFill>
          <a:blip r:embed="rId2"/>
          <a:stretch>
            <a:fillRect/>
          </a:stretch>
        </p:blipFill>
        <p:spPr>
          <a:xfrm>
            <a:off x="6215134" y="115530"/>
            <a:ext cx="5869857" cy="3313470"/>
          </a:xfrm>
          <a:prstGeom prst="rect">
            <a:avLst/>
          </a:prstGeom>
        </p:spPr>
      </p:pic>
      <p:pic>
        <p:nvPicPr>
          <p:cNvPr id="8" name="Picture 7">
            <a:extLst>
              <a:ext uri="{FF2B5EF4-FFF2-40B4-BE49-F238E27FC236}">
                <a16:creationId xmlns:a16="http://schemas.microsoft.com/office/drawing/2014/main" id="{DEA2C754-01DD-EAB0-1801-739A28384F0F}"/>
              </a:ext>
            </a:extLst>
          </p:cNvPr>
          <p:cNvPicPr>
            <a:picLocks noChangeAspect="1"/>
          </p:cNvPicPr>
          <p:nvPr/>
        </p:nvPicPr>
        <p:blipFill>
          <a:blip r:embed="rId3"/>
          <a:stretch>
            <a:fillRect/>
          </a:stretch>
        </p:blipFill>
        <p:spPr>
          <a:xfrm>
            <a:off x="107011" y="3429000"/>
            <a:ext cx="6108123" cy="3340509"/>
          </a:xfrm>
          <a:prstGeom prst="rect">
            <a:avLst/>
          </a:prstGeom>
        </p:spPr>
      </p:pic>
      <p:sp>
        <p:nvSpPr>
          <p:cNvPr id="2" name="Rectangle 1">
            <a:extLst>
              <a:ext uri="{FF2B5EF4-FFF2-40B4-BE49-F238E27FC236}">
                <a16:creationId xmlns:a16="http://schemas.microsoft.com/office/drawing/2014/main" id="{DF00F346-3914-B4C1-B69C-AB50C77F0F98}"/>
              </a:ext>
            </a:extLst>
          </p:cNvPr>
          <p:cNvSpPr/>
          <p:nvPr/>
        </p:nvSpPr>
        <p:spPr>
          <a:xfrm>
            <a:off x="850392" y="471947"/>
            <a:ext cx="4935793" cy="2517058"/>
          </a:xfrm>
          <a:prstGeom prst="rect">
            <a:avLst/>
          </a:prstGeom>
          <a:solidFill>
            <a:schemeClr val="accent2">
              <a:alpha val="18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B470E8A-08FA-E6CC-6AA1-1BFAC19E1021}"/>
              </a:ext>
            </a:extLst>
          </p:cNvPr>
          <p:cNvSpPr txBox="1"/>
          <p:nvPr/>
        </p:nvSpPr>
        <p:spPr>
          <a:xfrm>
            <a:off x="1494504" y="1068757"/>
            <a:ext cx="3972230" cy="1323439"/>
          </a:xfrm>
          <a:prstGeom prst="rect">
            <a:avLst/>
          </a:prstGeom>
          <a:noFill/>
        </p:spPr>
        <p:txBody>
          <a:bodyPr wrap="square" rtlCol="0">
            <a:spAutoFit/>
          </a:bodyPr>
          <a:lstStyle/>
          <a:p>
            <a:r>
              <a:rPr lang="en-US" sz="1600" dirty="0">
                <a:solidFill>
                  <a:schemeClr val="bg1"/>
                </a:solidFill>
              </a:rPr>
              <a:t>Any values in ANNUITY:INC higher than 0.65 were looked into as annuity amounts higher than that would prove to be difficult to repay. Those that were unemployed and pensioners were removed from the list</a:t>
            </a:r>
          </a:p>
        </p:txBody>
      </p:sp>
      <p:sp>
        <p:nvSpPr>
          <p:cNvPr id="5" name="Rectangle 4">
            <a:extLst>
              <a:ext uri="{FF2B5EF4-FFF2-40B4-BE49-F238E27FC236}">
                <a16:creationId xmlns:a16="http://schemas.microsoft.com/office/drawing/2014/main" id="{A3686D05-0A43-F3FD-D2C3-EB95BB7C9D39}"/>
              </a:ext>
            </a:extLst>
          </p:cNvPr>
          <p:cNvSpPr/>
          <p:nvPr/>
        </p:nvSpPr>
        <p:spPr>
          <a:xfrm>
            <a:off x="6811348" y="4465284"/>
            <a:ext cx="4988264" cy="1073022"/>
          </a:xfrm>
          <a:prstGeom prst="rect">
            <a:avLst/>
          </a:prstGeom>
          <a:solidFill>
            <a:schemeClr val="accent6">
              <a:alpha val="24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F6B341A-BBE2-371C-E35E-F574F0F3EF29}"/>
              </a:ext>
            </a:extLst>
          </p:cNvPr>
          <p:cNvSpPr txBox="1"/>
          <p:nvPr/>
        </p:nvSpPr>
        <p:spPr>
          <a:xfrm>
            <a:off x="7228726" y="4709408"/>
            <a:ext cx="4014458" cy="584775"/>
          </a:xfrm>
          <a:prstGeom prst="rect">
            <a:avLst/>
          </a:prstGeom>
          <a:noFill/>
        </p:spPr>
        <p:txBody>
          <a:bodyPr wrap="square" rtlCol="0">
            <a:spAutoFit/>
          </a:bodyPr>
          <a:lstStyle/>
          <a:p>
            <a:r>
              <a:rPr lang="en-US" sz="1600" dirty="0">
                <a:solidFill>
                  <a:schemeClr val="bg1"/>
                </a:solidFill>
              </a:rPr>
              <a:t>No changes were made as the values were smaller. </a:t>
            </a:r>
          </a:p>
        </p:txBody>
      </p:sp>
    </p:spTree>
    <p:extLst>
      <p:ext uri="{BB962C8B-B14F-4D97-AF65-F5344CB8AC3E}">
        <p14:creationId xmlns:p14="http://schemas.microsoft.com/office/powerpoint/2010/main" val="3579831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D3380D-27B5-1B0F-1A60-DDAB32232145}"/>
              </a:ext>
            </a:extLst>
          </p:cNvPr>
          <p:cNvPicPr>
            <a:picLocks noChangeAspect="1"/>
          </p:cNvPicPr>
          <p:nvPr/>
        </p:nvPicPr>
        <p:blipFill>
          <a:blip r:embed="rId2"/>
          <a:stretch>
            <a:fillRect/>
          </a:stretch>
        </p:blipFill>
        <p:spPr>
          <a:xfrm>
            <a:off x="154289" y="78658"/>
            <a:ext cx="5833555" cy="3421625"/>
          </a:xfrm>
          <a:prstGeom prst="rect">
            <a:avLst/>
          </a:prstGeom>
        </p:spPr>
      </p:pic>
      <p:pic>
        <p:nvPicPr>
          <p:cNvPr id="2" name="Picture 1">
            <a:extLst>
              <a:ext uri="{FF2B5EF4-FFF2-40B4-BE49-F238E27FC236}">
                <a16:creationId xmlns:a16="http://schemas.microsoft.com/office/drawing/2014/main" id="{D40A24EA-DB7E-70AE-8D1E-A75F142B2B3D}"/>
              </a:ext>
            </a:extLst>
          </p:cNvPr>
          <p:cNvPicPr>
            <a:picLocks noChangeAspect="1"/>
          </p:cNvPicPr>
          <p:nvPr/>
        </p:nvPicPr>
        <p:blipFill>
          <a:blip r:embed="rId3"/>
          <a:stretch>
            <a:fillRect/>
          </a:stretch>
        </p:blipFill>
        <p:spPr>
          <a:xfrm>
            <a:off x="6000867" y="3500283"/>
            <a:ext cx="6036844" cy="3281516"/>
          </a:xfrm>
          <a:prstGeom prst="rect">
            <a:avLst/>
          </a:prstGeom>
        </p:spPr>
      </p:pic>
      <p:sp>
        <p:nvSpPr>
          <p:cNvPr id="3" name="Rectangle 2">
            <a:extLst>
              <a:ext uri="{FF2B5EF4-FFF2-40B4-BE49-F238E27FC236}">
                <a16:creationId xmlns:a16="http://schemas.microsoft.com/office/drawing/2014/main" id="{3A8663D0-547A-2AC9-39A3-9621065A5B10}"/>
              </a:ext>
            </a:extLst>
          </p:cNvPr>
          <p:cNvSpPr/>
          <p:nvPr/>
        </p:nvSpPr>
        <p:spPr>
          <a:xfrm>
            <a:off x="6616710" y="979714"/>
            <a:ext cx="4935793" cy="1418253"/>
          </a:xfrm>
          <a:prstGeom prst="rect">
            <a:avLst/>
          </a:prstGeom>
          <a:solidFill>
            <a:schemeClr val="accent2">
              <a:alpha val="3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2A2E55-03F0-F0C3-F977-10081E8BE34B}"/>
              </a:ext>
            </a:extLst>
          </p:cNvPr>
          <p:cNvSpPr txBox="1"/>
          <p:nvPr/>
        </p:nvSpPr>
        <p:spPr>
          <a:xfrm>
            <a:off x="7326136" y="1428757"/>
            <a:ext cx="3972230" cy="584775"/>
          </a:xfrm>
          <a:prstGeom prst="rect">
            <a:avLst/>
          </a:prstGeom>
          <a:noFill/>
        </p:spPr>
        <p:txBody>
          <a:bodyPr wrap="square" rtlCol="0">
            <a:spAutoFit/>
          </a:bodyPr>
          <a:lstStyle/>
          <a:p>
            <a:r>
              <a:rPr lang="en-US" sz="1600" dirty="0">
                <a:solidFill>
                  <a:schemeClr val="bg1"/>
                </a:solidFill>
              </a:rPr>
              <a:t>No values removed as all values were less that Age of applicant.</a:t>
            </a:r>
          </a:p>
        </p:txBody>
      </p:sp>
      <p:sp>
        <p:nvSpPr>
          <p:cNvPr id="6" name="Rectangle 5">
            <a:extLst>
              <a:ext uri="{FF2B5EF4-FFF2-40B4-BE49-F238E27FC236}">
                <a16:creationId xmlns:a16="http://schemas.microsoft.com/office/drawing/2014/main" id="{7F89BAB3-AD03-9309-BC5B-7EFCD5CD8795}"/>
              </a:ext>
            </a:extLst>
          </p:cNvPr>
          <p:cNvSpPr/>
          <p:nvPr/>
        </p:nvSpPr>
        <p:spPr>
          <a:xfrm>
            <a:off x="368310" y="4441371"/>
            <a:ext cx="4935793" cy="1287625"/>
          </a:xfrm>
          <a:prstGeom prst="rect">
            <a:avLst/>
          </a:prstGeom>
          <a:solidFill>
            <a:schemeClr val="accent2">
              <a:alpha val="29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5ADC8E5-1221-FCD5-D50F-BBB519D726BE}"/>
              </a:ext>
            </a:extLst>
          </p:cNvPr>
          <p:cNvSpPr txBox="1"/>
          <p:nvPr/>
        </p:nvSpPr>
        <p:spPr>
          <a:xfrm>
            <a:off x="1012422" y="4822774"/>
            <a:ext cx="3972230" cy="584775"/>
          </a:xfrm>
          <a:prstGeom prst="rect">
            <a:avLst/>
          </a:prstGeom>
          <a:noFill/>
        </p:spPr>
        <p:txBody>
          <a:bodyPr wrap="square" rtlCol="0">
            <a:spAutoFit/>
          </a:bodyPr>
          <a:lstStyle/>
          <a:p>
            <a:r>
              <a:rPr lang="en-US" sz="1600" dirty="0">
                <a:solidFill>
                  <a:schemeClr val="bg1"/>
                </a:solidFill>
              </a:rPr>
              <a:t>No values removed as the highest value was around 10</a:t>
            </a:r>
          </a:p>
        </p:txBody>
      </p:sp>
    </p:spTree>
    <p:extLst>
      <p:ext uri="{BB962C8B-B14F-4D97-AF65-F5344CB8AC3E}">
        <p14:creationId xmlns:p14="http://schemas.microsoft.com/office/powerpoint/2010/main" val="1096576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25D78A-0F4E-EE68-2543-513075A9C1A7}"/>
              </a:ext>
            </a:extLst>
          </p:cNvPr>
          <p:cNvPicPr>
            <a:picLocks noChangeAspect="1"/>
          </p:cNvPicPr>
          <p:nvPr/>
        </p:nvPicPr>
        <p:blipFill>
          <a:blip r:embed="rId2"/>
          <a:stretch>
            <a:fillRect/>
          </a:stretch>
        </p:blipFill>
        <p:spPr>
          <a:xfrm>
            <a:off x="245805" y="1270819"/>
            <a:ext cx="5152104" cy="4316361"/>
          </a:xfrm>
          <a:prstGeom prst="rect">
            <a:avLst/>
          </a:prstGeom>
        </p:spPr>
      </p:pic>
      <p:sp>
        <p:nvSpPr>
          <p:cNvPr id="2" name="Rectangle 1">
            <a:extLst>
              <a:ext uri="{FF2B5EF4-FFF2-40B4-BE49-F238E27FC236}">
                <a16:creationId xmlns:a16="http://schemas.microsoft.com/office/drawing/2014/main" id="{2E49A737-8A05-397E-F920-A267334FF6F1}"/>
              </a:ext>
            </a:extLst>
          </p:cNvPr>
          <p:cNvSpPr/>
          <p:nvPr/>
        </p:nvSpPr>
        <p:spPr>
          <a:xfrm>
            <a:off x="6316085" y="210892"/>
            <a:ext cx="5201264" cy="2896202"/>
          </a:xfrm>
          <a:prstGeom prst="rect">
            <a:avLst/>
          </a:prstGeom>
          <a:solidFill>
            <a:schemeClr val="accent4">
              <a:alpha val="21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4" name="Text Placeholder 2">
            <a:extLst>
              <a:ext uri="{FF2B5EF4-FFF2-40B4-BE49-F238E27FC236}">
                <a16:creationId xmlns:a16="http://schemas.microsoft.com/office/drawing/2014/main" id="{7CFA300C-713D-E271-B42E-B3F187742764}"/>
              </a:ext>
            </a:extLst>
          </p:cNvPr>
          <p:cNvSpPr txBox="1">
            <a:spLocks/>
          </p:cNvSpPr>
          <p:nvPr/>
        </p:nvSpPr>
        <p:spPr>
          <a:xfrm>
            <a:off x="7120315" y="857698"/>
            <a:ext cx="3592805" cy="17351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6"/>
              </a:buClr>
              <a:buFont typeface="Courier New" panose="02070309020205020404" pitchFamily="49" charset="0"/>
              <a:buNone/>
              <a:defRPr sz="2400" kern="1200">
                <a:solidFill>
                  <a:schemeClr val="bg1"/>
                </a:solidFill>
                <a:latin typeface="+mn-lt"/>
                <a:ea typeface="+mn-ea"/>
                <a:cs typeface="Segoe UI" panose="020B0502040204020203" pitchFamily="34" charset="0"/>
              </a:defRPr>
            </a:lvl1pPr>
            <a:lvl2pPr marL="457200" indent="0" algn="l" defTabSz="914400" rtl="0" eaLnBrk="1" latinLnBrk="0" hangingPunct="1">
              <a:lnSpc>
                <a:spcPct val="90000"/>
              </a:lnSpc>
              <a:spcBef>
                <a:spcPts val="500"/>
              </a:spcBef>
              <a:buClr>
                <a:schemeClr val="accent6"/>
              </a:buClr>
              <a:buFont typeface="Courier New" panose="02070309020205020404" pitchFamily="49" charset="0"/>
              <a:buNone/>
              <a:defRPr sz="2000" kern="1200">
                <a:solidFill>
                  <a:schemeClr val="tx1">
                    <a:tint val="75000"/>
                  </a:schemeClr>
                </a:solidFill>
                <a:latin typeface="+mn-lt"/>
                <a:ea typeface="+mn-ea"/>
                <a:cs typeface="Segoe UI" panose="020B0502040204020203" pitchFamily="34" charset="0"/>
              </a:defRPr>
            </a:lvl2pPr>
            <a:lvl3pPr marL="914400" indent="0" algn="l" defTabSz="914400" rtl="0" eaLnBrk="1" latinLnBrk="0" hangingPunct="1">
              <a:lnSpc>
                <a:spcPct val="90000"/>
              </a:lnSpc>
              <a:spcBef>
                <a:spcPts val="500"/>
              </a:spcBef>
              <a:buClr>
                <a:schemeClr val="accent6"/>
              </a:buClr>
              <a:buFont typeface="Courier New" panose="02070309020205020404" pitchFamily="49" charset="0"/>
              <a:buNone/>
              <a:defRPr sz="1800" kern="1200">
                <a:solidFill>
                  <a:schemeClr val="tx1">
                    <a:tint val="75000"/>
                  </a:schemeClr>
                </a:solidFill>
                <a:latin typeface="+mn-lt"/>
                <a:ea typeface="+mn-ea"/>
                <a:cs typeface="Segoe UI" panose="020B0502040204020203" pitchFamily="34" charset="0"/>
              </a:defRPr>
            </a:lvl3pPr>
            <a:lvl4pPr marL="1371600" indent="0" algn="l" defTabSz="914400" rtl="0" eaLnBrk="1" latinLnBrk="0" hangingPunct="1">
              <a:lnSpc>
                <a:spcPct val="90000"/>
              </a:lnSpc>
              <a:spcBef>
                <a:spcPts val="500"/>
              </a:spcBef>
              <a:buClr>
                <a:schemeClr val="accent6"/>
              </a:buClr>
              <a:buFont typeface="Courier New" panose="02070309020205020404" pitchFamily="49" charset="0"/>
              <a:buNone/>
              <a:defRPr sz="1600" kern="1200">
                <a:solidFill>
                  <a:schemeClr val="tx1">
                    <a:tint val="75000"/>
                  </a:schemeClr>
                </a:solidFill>
                <a:latin typeface="+mn-lt"/>
                <a:ea typeface="+mn-ea"/>
                <a:cs typeface="Segoe UI" panose="020B0502040204020203" pitchFamily="34" charset="0"/>
              </a:defRPr>
            </a:lvl4pPr>
            <a:lvl5pPr marL="1828800" indent="0" algn="l" defTabSz="914400" rtl="0" eaLnBrk="1" latinLnBrk="0" hangingPunct="1">
              <a:lnSpc>
                <a:spcPct val="90000"/>
              </a:lnSpc>
              <a:spcBef>
                <a:spcPts val="500"/>
              </a:spcBef>
              <a:buClr>
                <a:schemeClr val="accent6"/>
              </a:buClr>
              <a:buFont typeface="Courier New" panose="02070309020205020404" pitchFamily="49" charset="0"/>
              <a:buNone/>
              <a:defRPr sz="1600" kern="1200">
                <a:solidFill>
                  <a:schemeClr val="tx1">
                    <a:tint val="75000"/>
                  </a:schemeClr>
                </a:solidFill>
                <a:latin typeface="+mn-lt"/>
                <a:ea typeface="+mn-ea"/>
                <a:cs typeface="Segoe UI"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a:t>No outliers were seen in Age in years plot. However, the Years employed column had an outlier of 1000.67 years. These were replaced with median value 6.07</a:t>
            </a:r>
            <a:endParaRPr lang="en-US" sz="1800" dirty="0"/>
          </a:p>
        </p:txBody>
      </p:sp>
      <p:sp>
        <p:nvSpPr>
          <p:cNvPr id="6" name="TextBox 5">
            <a:extLst>
              <a:ext uri="{FF2B5EF4-FFF2-40B4-BE49-F238E27FC236}">
                <a16:creationId xmlns:a16="http://schemas.microsoft.com/office/drawing/2014/main" id="{44F71AB0-FD0E-9BE6-DEBD-E7E7821DF816}"/>
              </a:ext>
            </a:extLst>
          </p:cNvPr>
          <p:cNvSpPr txBox="1"/>
          <p:nvPr/>
        </p:nvSpPr>
        <p:spPr>
          <a:xfrm>
            <a:off x="6400299" y="4474379"/>
            <a:ext cx="5117051" cy="954107"/>
          </a:xfrm>
          <a:prstGeom prst="rect">
            <a:avLst/>
          </a:prstGeom>
          <a:noFill/>
        </p:spPr>
        <p:txBody>
          <a:bodyPr wrap="square" rtlCol="0">
            <a:spAutoFit/>
          </a:bodyPr>
          <a:lstStyle/>
          <a:p>
            <a:pPr algn="ctr"/>
            <a:r>
              <a:rPr lang="en-US" sz="2800" dirty="0">
                <a:solidFill>
                  <a:schemeClr val="bg1"/>
                </a:solidFill>
              </a:rPr>
              <a:t>Finally, 49937 rows and 61 columns of data remained.</a:t>
            </a:r>
          </a:p>
        </p:txBody>
      </p:sp>
    </p:spTree>
    <p:extLst>
      <p:ext uri="{BB962C8B-B14F-4D97-AF65-F5344CB8AC3E}">
        <p14:creationId xmlns:p14="http://schemas.microsoft.com/office/powerpoint/2010/main" val="2929353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115E5C6A-B11C-D07E-A3D9-49D9277FC204}"/>
              </a:ext>
            </a:extLst>
          </p:cNvPr>
          <p:cNvSpPr/>
          <p:nvPr/>
        </p:nvSpPr>
        <p:spPr>
          <a:xfrm>
            <a:off x="1482004" y="1000125"/>
            <a:ext cx="9075482" cy="5156913"/>
          </a:xfrm>
          <a:prstGeom prst="roundRect">
            <a:avLst/>
          </a:prstGeom>
          <a:solidFill>
            <a:schemeClr val="accent1">
              <a:alpha val="24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4F090D-C862-CF85-1001-A82E54365597}"/>
              </a:ext>
            </a:extLst>
          </p:cNvPr>
          <p:cNvSpPr>
            <a:spLocks noGrp="1"/>
          </p:cNvSpPr>
          <p:nvPr>
            <p:ph type="ctrTitle"/>
          </p:nvPr>
        </p:nvSpPr>
        <p:spPr>
          <a:xfrm>
            <a:off x="1754155" y="1502042"/>
            <a:ext cx="8223473" cy="1600200"/>
          </a:xfrm>
        </p:spPr>
        <p:txBody>
          <a:bodyPr/>
          <a:lstStyle/>
          <a:p>
            <a:r>
              <a:rPr lang="en-US" b="1" i="0" dirty="0">
                <a:effectLst/>
                <a:latin typeface="Manrope"/>
              </a:rPr>
              <a:t>C. Analyze Data Imbalance</a:t>
            </a:r>
            <a:endParaRPr lang="en-US" dirty="0"/>
          </a:p>
        </p:txBody>
      </p:sp>
      <p:sp>
        <p:nvSpPr>
          <p:cNvPr id="13" name="TextBox 12">
            <a:extLst>
              <a:ext uri="{FF2B5EF4-FFF2-40B4-BE49-F238E27FC236}">
                <a16:creationId xmlns:a16="http://schemas.microsoft.com/office/drawing/2014/main" id="{C436BE99-932A-AC8F-C28E-C1250646A7A3}"/>
              </a:ext>
            </a:extLst>
          </p:cNvPr>
          <p:cNvSpPr txBox="1"/>
          <p:nvPr/>
        </p:nvSpPr>
        <p:spPr>
          <a:xfrm>
            <a:off x="1776020" y="3223540"/>
            <a:ext cx="8354100" cy="2308324"/>
          </a:xfrm>
          <a:prstGeom prst="rect">
            <a:avLst/>
          </a:prstGeom>
          <a:noFill/>
        </p:spPr>
        <p:txBody>
          <a:bodyPr wrap="square">
            <a:spAutoFit/>
          </a:bodyPr>
          <a:lstStyle/>
          <a:p>
            <a:pPr algn="ctr"/>
            <a:r>
              <a:rPr lang="en-US" b="0" i="0" dirty="0">
                <a:solidFill>
                  <a:schemeClr val="bg1"/>
                </a:solidFill>
                <a:effectLst/>
              </a:rPr>
              <a:t>Data imbalance can affect the accuracy of the analysis, especially for binary classification problems. Understanding the data distribution is crucial for building reliable models.</a:t>
            </a:r>
          </a:p>
          <a:p>
            <a:pPr algn="ctr"/>
            <a:br>
              <a:rPr lang="en-US" dirty="0"/>
            </a:br>
            <a:endParaRPr lang="en-US" dirty="0">
              <a:solidFill>
                <a:schemeClr val="bg1"/>
              </a:solidFill>
            </a:endParaRPr>
          </a:p>
          <a:p>
            <a:pPr algn="ctr"/>
            <a:r>
              <a:rPr lang="en-US" b="1" i="0" dirty="0">
                <a:solidFill>
                  <a:schemeClr val="bg1"/>
                </a:solidFill>
                <a:effectLst/>
              </a:rPr>
              <a:t>Task: </a:t>
            </a:r>
            <a:r>
              <a:rPr lang="en-US" b="0" i="0" dirty="0">
                <a:solidFill>
                  <a:schemeClr val="bg1"/>
                </a:solidFill>
                <a:effectLst/>
              </a:rPr>
              <a:t>Determine if there is data imbalance in the loan application dataset and calculate the ratio of data imbalance using Excel functions.</a:t>
            </a:r>
          </a:p>
          <a:p>
            <a:pPr algn="ctr"/>
            <a:endParaRPr lang="en-US" dirty="0"/>
          </a:p>
        </p:txBody>
      </p:sp>
    </p:spTree>
    <p:extLst>
      <p:ext uri="{BB962C8B-B14F-4D97-AF65-F5344CB8AC3E}">
        <p14:creationId xmlns:p14="http://schemas.microsoft.com/office/powerpoint/2010/main" val="1213210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C560A56-386E-EA58-A0F2-4AAED0569717}"/>
              </a:ext>
            </a:extLst>
          </p:cNvPr>
          <p:cNvSpPr/>
          <p:nvPr/>
        </p:nvSpPr>
        <p:spPr>
          <a:xfrm>
            <a:off x="2733675" y="3981450"/>
            <a:ext cx="6924675" cy="2238375"/>
          </a:xfrm>
          <a:prstGeom prst="roundRect">
            <a:avLst/>
          </a:prstGeom>
          <a:solidFill>
            <a:schemeClr val="accent6">
              <a:alpha val="11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F77CA5B-3321-0B7A-B0D4-1C51CE4E8F14}"/>
              </a:ext>
            </a:extLst>
          </p:cNvPr>
          <p:cNvPicPr>
            <a:picLocks noChangeAspect="1"/>
          </p:cNvPicPr>
          <p:nvPr/>
        </p:nvPicPr>
        <p:blipFill>
          <a:blip r:embed="rId2"/>
          <a:stretch>
            <a:fillRect/>
          </a:stretch>
        </p:blipFill>
        <p:spPr>
          <a:xfrm>
            <a:off x="3800474" y="453724"/>
            <a:ext cx="4791075" cy="3366561"/>
          </a:xfrm>
          <a:prstGeom prst="rect">
            <a:avLst/>
          </a:prstGeom>
          <a:ln>
            <a:solidFill>
              <a:schemeClr val="bg1"/>
            </a:solidFill>
          </a:ln>
        </p:spPr>
      </p:pic>
      <p:sp>
        <p:nvSpPr>
          <p:cNvPr id="4" name="TextBox 3">
            <a:extLst>
              <a:ext uri="{FF2B5EF4-FFF2-40B4-BE49-F238E27FC236}">
                <a16:creationId xmlns:a16="http://schemas.microsoft.com/office/drawing/2014/main" id="{25289B2A-7487-7CCD-D1DD-C100413F8E6A}"/>
              </a:ext>
            </a:extLst>
          </p:cNvPr>
          <p:cNvSpPr txBox="1"/>
          <p:nvPr/>
        </p:nvSpPr>
        <p:spPr>
          <a:xfrm>
            <a:off x="2947987" y="4259365"/>
            <a:ext cx="6296024" cy="1508105"/>
          </a:xfrm>
          <a:prstGeom prst="rect">
            <a:avLst/>
          </a:prstGeom>
          <a:noFill/>
        </p:spPr>
        <p:txBody>
          <a:bodyPr wrap="square">
            <a:spAutoFit/>
          </a:bodyPr>
          <a:lstStyle/>
          <a:p>
            <a:pPr algn="ctr"/>
            <a:r>
              <a:rPr lang="en-US" dirty="0">
                <a:solidFill>
                  <a:schemeClr val="bg1"/>
                </a:solidFill>
                <a:latin typeface="+mn-lt"/>
              </a:rPr>
              <a:t>The number of applicants with no payment difficulties significantly outnumbers the </a:t>
            </a:r>
            <a:r>
              <a:rPr lang="en-US" dirty="0">
                <a:solidFill>
                  <a:schemeClr val="bg1"/>
                </a:solidFill>
              </a:rPr>
              <a:t>applicants</a:t>
            </a:r>
            <a:r>
              <a:rPr lang="en-US" dirty="0">
                <a:solidFill>
                  <a:schemeClr val="bg1"/>
                </a:solidFill>
                <a:latin typeface="+mn-lt"/>
              </a:rPr>
              <a:t> with payment difficulties. within a dataset.</a:t>
            </a:r>
            <a:r>
              <a:rPr lang="en-US" sz="2000" dirty="0">
                <a:solidFill>
                  <a:schemeClr val="bg1"/>
                </a:solidFill>
              </a:rPr>
              <a:t> </a:t>
            </a:r>
            <a:r>
              <a:rPr lang="en-US" sz="1800" dirty="0">
                <a:solidFill>
                  <a:schemeClr val="bg1"/>
                </a:solidFill>
                <a:latin typeface="+mn-lt"/>
              </a:rPr>
              <a:t>This imbalance can lead to challenges in classification problems and studying reasons for payment difficulties. </a:t>
            </a:r>
            <a:endParaRPr lang="en-US" dirty="0">
              <a:solidFill>
                <a:schemeClr val="bg1"/>
              </a:solidFill>
            </a:endParaRPr>
          </a:p>
        </p:txBody>
      </p:sp>
    </p:spTree>
    <p:extLst>
      <p:ext uri="{BB962C8B-B14F-4D97-AF65-F5344CB8AC3E}">
        <p14:creationId xmlns:p14="http://schemas.microsoft.com/office/powerpoint/2010/main" val="3096814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4532A-8A3A-48D2-49A0-D6D8713870C1}"/>
              </a:ext>
            </a:extLst>
          </p:cNvPr>
          <p:cNvSpPr>
            <a:spLocks noGrp="1"/>
          </p:cNvSpPr>
          <p:nvPr>
            <p:ph type="ctrTitle"/>
          </p:nvPr>
        </p:nvSpPr>
        <p:spPr/>
        <p:txBody>
          <a:bodyPr/>
          <a:lstStyle/>
          <a:p>
            <a:r>
              <a:rPr lang="en-US" sz="3600" dirty="0"/>
              <a:t>D. Perform Univariate, Segmented Univariate, and Bivariate Analysis</a:t>
            </a:r>
          </a:p>
        </p:txBody>
      </p:sp>
      <p:sp>
        <p:nvSpPr>
          <p:cNvPr id="3" name="Subtitle 2">
            <a:extLst>
              <a:ext uri="{FF2B5EF4-FFF2-40B4-BE49-F238E27FC236}">
                <a16:creationId xmlns:a16="http://schemas.microsoft.com/office/drawing/2014/main" id="{A56543E8-83B3-C2B6-8B31-52296C49C0F8}"/>
              </a:ext>
            </a:extLst>
          </p:cNvPr>
          <p:cNvSpPr>
            <a:spLocks noGrp="1"/>
          </p:cNvSpPr>
          <p:nvPr>
            <p:ph type="subTitle" idx="1"/>
          </p:nvPr>
        </p:nvSpPr>
        <p:spPr/>
        <p:txBody>
          <a:bodyPr/>
          <a:lstStyle/>
          <a:p>
            <a:r>
              <a:rPr lang="en-US" sz="1600" dirty="0"/>
              <a:t>To gain insights into the driving factors of loan default, it is important to conduct various analyses on consumer and loan attributes.</a:t>
            </a:r>
          </a:p>
          <a:p>
            <a:endParaRPr lang="en-US" sz="1600" dirty="0"/>
          </a:p>
          <a:p>
            <a:r>
              <a:rPr lang="en-US" sz="1600" dirty="0"/>
              <a:t>Task: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p>
        </p:txBody>
      </p:sp>
    </p:spTree>
    <p:extLst>
      <p:ext uri="{BB962C8B-B14F-4D97-AF65-F5344CB8AC3E}">
        <p14:creationId xmlns:p14="http://schemas.microsoft.com/office/powerpoint/2010/main" val="188939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73D4-535B-6DCC-2268-43A5E9E12C45}"/>
              </a:ext>
            </a:extLst>
          </p:cNvPr>
          <p:cNvSpPr>
            <a:spLocks noGrp="1"/>
          </p:cNvSpPr>
          <p:nvPr>
            <p:ph type="title"/>
          </p:nvPr>
        </p:nvSpPr>
        <p:spPr>
          <a:xfrm>
            <a:off x="2650236" y="0"/>
            <a:ext cx="8878824" cy="1069848"/>
          </a:xfrm>
        </p:spPr>
        <p:txBody>
          <a:bodyPr/>
          <a:lstStyle/>
          <a:p>
            <a:r>
              <a:rPr lang="en-US" dirty="0"/>
              <a:t>UNIVARIATE ANALYSIS</a:t>
            </a:r>
          </a:p>
        </p:txBody>
      </p:sp>
      <p:sp>
        <p:nvSpPr>
          <p:cNvPr id="6" name="Slide Number Placeholder 5">
            <a:extLst>
              <a:ext uri="{FF2B5EF4-FFF2-40B4-BE49-F238E27FC236}">
                <a16:creationId xmlns:a16="http://schemas.microsoft.com/office/drawing/2014/main" id="{6459FCA3-0124-0FA6-220B-D72E8F8034C8}"/>
              </a:ext>
            </a:extLst>
          </p:cNvPr>
          <p:cNvSpPr>
            <a:spLocks noGrp="1"/>
          </p:cNvSpPr>
          <p:nvPr>
            <p:ph type="sldNum" sz="quarter" idx="12"/>
          </p:nvPr>
        </p:nvSpPr>
        <p:spPr/>
        <p:txBody>
          <a:bodyPr/>
          <a:lstStyle/>
          <a:p>
            <a:fld id="{294A09A9-5501-47C1-A89A-A340965A2BE2}" type="slidenum">
              <a:rPr lang="en-US" smtClean="0"/>
              <a:t>19</a:t>
            </a:fld>
            <a:endParaRPr lang="en-US" dirty="0"/>
          </a:p>
        </p:txBody>
      </p:sp>
      <p:pic>
        <p:nvPicPr>
          <p:cNvPr id="22" name="Picture 21">
            <a:extLst>
              <a:ext uri="{FF2B5EF4-FFF2-40B4-BE49-F238E27FC236}">
                <a16:creationId xmlns:a16="http://schemas.microsoft.com/office/drawing/2014/main" id="{B3491F45-9873-98E8-C048-CA741ED4552D}"/>
              </a:ext>
            </a:extLst>
          </p:cNvPr>
          <p:cNvPicPr>
            <a:picLocks noChangeAspect="1"/>
          </p:cNvPicPr>
          <p:nvPr/>
        </p:nvPicPr>
        <p:blipFill>
          <a:blip r:embed="rId2"/>
          <a:stretch>
            <a:fillRect/>
          </a:stretch>
        </p:blipFill>
        <p:spPr>
          <a:xfrm>
            <a:off x="2285700" y="1318217"/>
            <a:ext cx="3810300" cy="2516302"/>
          </a:xfrm>
          <a:prstGeom prst="rect">
            <a:avLst/>
          </a:prstGeom>
          <a:ln>
            <a:solidFill>
              <a:schemeClr val="bg1"/>
            </a:solidFill>
          </a:ln>
        </p:spPr>
      </p:pic>
      <p:pic>
        <p:nvPicPr>
          <p:cNvPr id="23" name="Picture 22">
            <a:extLst>
              <a:ext uri="{FF2B5EF4-FFF2-40B4-BE49-F238E27FC236}">
                <a16:creationId xmlns:a16="http://schemas.microsoft.com/office/drawing/2014/main" id="{32BF9E8C-99CD-4DFF-3759-307EBB1685D4}"/>
              </a:ext>
            </a:extLst>
          </p:cNvPr>
          <p:cNvPicPr>
            <a:picLocks noChangeAspect="1"/>
          </p:cNvPicPr>
          <p:nvPr/>
        </p:nvPicPr>
        <p:blipFill>
          <a:blip r:embed="rId3"/>
          <a:stretch>
            <a:fillRect/>
          </a:stretch>
        </p:blipFill>
        <p:spPr>
          <a:xfrm>
            <a:off x="6096000" y="1318217"/>
            <a:ext cx="3743268" cy="2548200"/>
          </a:xfrm>
          <a:prstGeom prst="rect">
            <a:avLst/>
          </a:prstGeom>
          <a:ln>
            <a:solidFill>
              <a:schemeClr val="bg1"/>
            </a:solidFill>
          </a:ln>
        </p:spPr>
      </p:pic>
      <p:pic>
        <p:nvPicPr>
          <p:cNvPr id="24" name="Picture 23">
            <a:extLst>
              <a:ext uri="{FF2B5EF4-FFF2-40B4-BE49-F238E27FC236}">
                <a16:creationId xmlns:a16="http://schemas.microsoft.com/office/drawing/2014/main" id="{ADEC86E6-3BD7-9442-B9B5-481F74CF28C9}"/>
              </a:ext>
            </a:extLst>
          </p:cNvPr>
          <p:cNvPicPr>
            <a:picLocks noChangeAspect="1"/>
          </p:cNvPicPr>
          <p:nvPr/>
        </p:nvPicPr>
        <p:blipFill>
          <a:blip r:embed="rId4"/>
          <a:stretch>
            <a:fillRect/>
          </a:stretch>
        </p:blipFill>
        <p:spPr>
          <a:xfrm>
            <a:off x="6096000" y="3850468"/>
            <a:ext cx="3743268" cy="2548201"/>
          </a:xfrm>
          <a:prstGeom prst="rect">
            <a:avLst/>
          </a:prstGeom>
          <a:ln>
            <a:solidFill>
              <a:schemeClr val="bg1"/>
            </a:solidFill>
          </a:ln>
        </p:spPr>
      </p:pic>
      <p:pic>
        <p:nvPicPr>
          <p:cNvPr id="25" name="Picture 24">
            <a:extLst>
              <a:ext uri="{FF2B5EF4-FFF2-40B4-BE49-F238E27FC236}">
                <a16:creationId xmlns:a16="http://schemas.microsoft.com/office/drawing/2014/main" id="{A49BECC2-5BED-9B0F-6617-F4288EB94781}"/>
              </a:ext>
            </a:extLst>
          </p:cNvPr>
          <p:cNvPicPr>
            <a:picLocks noChangeAspect="1"/>
          </p:cNvPicPr>
          <p:nvPr/>
        </p:nvPicPr>
        <p:blipFill>
          <a:blip r:embed="rId5"/>
          <a:stretch>
            <a:fillRect/>
          </a:stretch>
        </p:blipFill>
        <p:spPr>
          <a:xfrm>
            <a:off x="2285700" y="3847418"/>
            <a:ext cx="3791250" cy="2548200"/>
          </a:xfrm>
          <a:prstGeom prst="rect">
            <a:avLst/>
          </a:prstGeom>
          <a:ln>
            <a:solidFill>
              <a:schemeClr val="bg1"/>
            </a:solidFill>
          </a:ln>
        </p:spPr>
      </p:pic>
    </p:spTree>
    <p:extLst>
      <p:ext uri="{BB962C8B-B14F-4D97-AF65-F5344CB8AC3E}">
        <p14:creationId xmlns:p14="http://schemas.microsoft.com/office/powerpoint/2010/main" val="627366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a:xfrm>
            <a:off x="1545523" y="187452"/>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Project description</a:t>
            </a:r>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a:xfrm>
            <a:off x="881688" y="1596188"/>
            <a:ext cx="5962651" cy="5074360"/>
          </a:xfrm>
        </p:spPr>
        <p:txBody>
          <a:bodyPr/>
          <a:lstStyle/>
          <a:p>
            <a:pPr marL="0" indent="0">
              <a:lnSpc>
                <a:spcPct val="100000"/>
              </a:lnSpc>
              <a:buNone/>
            </a:pPr>
            <a:r>
              <a:rPr lang="en-US" sz="1600" dirty="0">
                <a:solidFill>
                  <a:schemeClr val="bg1"/>
                </a:solidFill>
                <a:cs typeface="Segoe UI Light" panose="020B0502040204020203" pitchFamily="34" charset="0"/>
              </a:rPr>
              <a:t>This project involves a dataset from a bank </a:t>
            </a:r>
            <a:r>
              <a:rPr lang="en-US" sz="1600" dirty="0">
                <a:cs typeface="Segoe UI Light" panose="020B0502040204020203" pitchFamily="34" charset="0"/>
              </a:rPr>
              <a:t>for </a:t>
            </a:r>
            <a:r>
              <a:rPr lang="en-US" sz="1600" dirty="0">
                <a:solidFill>
                  <a:schemeClr val="bg1"/>
                </a:solidFill>
                <a:cs typeface="Segoe UI Light" panose="020B0502040204020203" pitchFamily="34" charset="0"/>
              </a:rPr>
              <a:t>calculating risky loan applications and deciding which applicants are more trustworthy than others. </a:t>
            </a:r>
            <a:r>
              <a:rPr lang="en-US" sz="1600" dirty="0"/>
              <a:t>The bank is dealing with an issue: some customers with limited credit histories are defaulting on their loans. When a customer applies for a loan, the company faces two key risks:</a:t>
            </a:r>
          </a:p>
          <a:p>
            <a:pPr>
              <a:lnSpc>
                <a:spcPct val="100000"/>
              </a:lnSpc>
              <a:buFont typeface="Arial" panose="020B0604020202020204" pitchFamily="34" charset="0"/>
              <a:buChar char="•"/>
            </a:pPr>
            <a:r>
              <a:rPr lang="en-US" sz="1600" dirty="0"/>
              <a:t>If a qualified applicant is denied, the company misses out on potential business.</a:t>
            </a:r>
          </a:p>
          <a:p>
            <a:pPr>
              <a:lnSpc>
                <a:spcPct val="100000"/>
              </a:lnSpc>
              <a:buFont typeface="Arial" panose="020B0604020202020204" pitchFamily="34" charset="0"/>
              <a:buChar char="•"/>
            </a:pPr>
            <a:r>
              <a:rPr lang="en-US" sz="1600" dirty="0"/>
              <a:t>If an unqualified applicant is approved and cannot repay the loan, the company incurs a financial loss.</a:t>
            </a:r>
          </a:p>
          <a:p>
            <a:pPr marL="0" indent="0">
              <a:lnSpc>
                <a:spcPct val="100000"/>
              </a:lnSpc>
              <a:buNone/>
            </a:pPr>
            <a:r>
              <a:rPr lang="en-US" sz="1600" dirty="0"/>
              <a:t>The dataset analyzed contains information about loan applications, specifically in two scenarios:</a:t>
            </a:r>
          </a:p>
          <a:p>
            <a:pPr>
              <a:lnSpc>
                <a:spcPct val="100000"/>
              </a:lnSpc>
              <a:buFont typeface="Arial" panose="020B0604020202020204" pitchFamily="34" charset="0"/>
              <a:buChar char="•"/>
            </a:pPr>
            <a:r>
              <a:rPr lang="en-US" sz="1600" dirty="0"/>
              <a:t>Customers with repayment issues: These individuals were late by more than X days on at least one of the first Y installments.</a:t>
            </a:r>
          </a:p>
          <a:p>
            <a:pPr>
              <a:lnSpc>
                <a:spcPct val="100000"/>
              </a:lnSpc>
              <a:buFont typeface="Arial" panose="020B0604020202020204" pitchFamily="34" charset="0"/>
              <a:buChar char="•"/>
            </a:pPr>
            <a:r>
              <a:rPr lang="en-US" sz="1600" dirty="0"/>
              <a:t>All other cases: These represent customers who made their payments on time.</a:t>
            </a:r>
            <a:endParaRPr lang="en-US" sz="1600" dirty="0">
              <a:cs typeface="Segoe UI Light" panose="020B0502040204020203" pitchFamily="34" charset="0"/>
            </a:endParaRPr>
          </a:p>
          <a:p>
            <a:pPr marL="0" indent="0">
              <a:lnSpc>
                <a:spcPct val="100000"/>
              </a:lnSpc>
              <a:buNone/>
            </a:pPr>
            <a:r>
              <a:rPr lang="en-US" sz="1600" dirty="0">
                <a:cs typeface="Segoe UI Light" panose="020B0502040204020203" pitchFamily="34" charset="0"/>
              </a:rPr>
              <a:t>Using Exploratory Data Analysis (EDA) analyze patterns in the data and gain insights so that capable applicants are not rejected.</a:t>
            </a:r>
          </a:p>
          <a:p>
            <a:pPr marL="0" indent="0" algn="l">
              <a:lnSpc>
                <a:spcPct val="150000"/>
              </a:lnSpc>
              <a:buClr>
                <a:schemeClr val="accent6"/>
              </a:buClr>
              <a:buNone/>
            </a:pPr>
            <a:endParaRPr lang="en-US" dirty="0">
              <a:solidFill>
                <a:schemeClr val="bg1"/>
              </a:solidFill>
              <a:latin typeface="Segoe UI Light" panose="020B0502040204020203" pitchFamily="34" charset="0"/>
              <a:cs typeface="Segoe UI Light" panose="020B0502040204020203" pitchFamily="34" charset="0"/>
            </a:endParaRPr>
          </a:p>
        </p:txBody>
      </p:sp>
      <p:pic>
        <p:nvPicPr>
          <p:cNvPr id="8" name="Picture 7">
            <a:extLst>
              <a:ext uri="{FF2B5EF4-FFF2-40B4-BE49-F238E27FC236}">
                <a16:creationId xmlns:a16="http://schemas.microsoft.com/office/drawing/2014/main" id="{9A6B2104-2EAE-59AB-E50D-406100817C12}"/>
              </a:ext>
            </a:extLst>
          </p:cNvPr>
          <p:cNvPicPr>
            <a:picLocks noChangeAspect="1"/>
          </p:cNvPicPr>
          <p:nvPr/>
        </p:nvPicPr>
        <p:blipFill>
          <a:blip r:embed="rId2"/>
          <a:stretch>
            <a:fillRect/>
          </a:stretch>
        </p:blipFill>
        <p:spPr>
          <a:xfrm>
            <a:off x="7124700" y="1907547"/>
            <a:ext cx="4867273" cy="4377436"/>
          </a:xfrm>
          <a:prstGeom prst="rect">
            <a:avLst/>
          </a:prstGeom>
        </p:spPr>
      </p:pic>
    </p:spTree>
    <p:extLst>
      <p:ext uri="{BB962C8B-B14F-4D97-AF65-F5344CB8AC3E}">
        <p14:creationId xmlns:p14="http://schemas.microsoft.com/office/powerpoint/2010/main" val="3548027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73D4-535B-6DCC-2268-43A5E9E12C45}"/>
              </a:ext>
            </a:extLst>
          </p:cNvPr>
          <p:cNvSpPr>
            <a:spLocks noGrp="1"/>
          </p:cNvSpPr>
          <p:nvPr>
            <p:ph type="title"/>
          </p:nvPr>
        </p:nvSpPr>
        <p:spPr>
          <a:xfrm>
            <a:off x="2878836" y="32004"/>
            <a:ext cx="8878824" cy="1069848"/>
          </a:xfrm>
        </p:spPr>
        <p:txBody>
          <a:bodyPr/>
          <a:lstStyle/>
          <a:p>
            <a:r>
              <a:rPr lang="en-US" dirty="0"/>
              <a:t>UNIVARIATE ANALYSIS</a:t>
            </a:r>
          </a:p>
        </p:txBody>
      </p:sp>
      <p:sp>
        <p:nvSpPr>
          <p:cNvPr id="6" name="Slide Number Placeholder 5">
            <a:extLst>
              <a:ext uri="{FF2B5EF4-FFF2-40B4-BE49-F238E27FC236}">
                <a16:creationId xmlns:a16="http://schemas.microsoft.com/office/drawing/2014/main" id="{6459FCA3-0124-0FA6-220B-D72E8F8034C8}"/>
              </a:ext>
            </a:extLst>
          </p:cNvPr>
          <p:cNvSpPr>
            <a:spLocks noGrp="1"/>
          </p:cNvSpPr>
          <p:nvPr>
            <p:ph type="sldNum" sz="quarter" idx="12"/>
          </p:nvPr>
        </p:nvSpPr>
        <p:spPr/>
        <p:txBody>
          <a:bodyPr/>
          <a:lstStyle/>
          <a:p>
            <a:fld id="{294A09A9-5501-47C1-A89A-A340965A2BE2}" type="slidenum">
              <a:rPr lang="en-US" smtClean="0"/>
              <a:t>20</a:t>
            </a:fld>
            <a:endParaRPr lang="en-US" dirty="0"/>
          </a:p>
        </p:txBody>
      </p:sp>
      <p:pic>
        <p:nvPicPr>
          <p:cNvPr id="26" name="Picture 25">
            <a:extLst>
              <a:ext uri="{FF2B5EF4-FFF2-40B4-BE49-F238E27FC236}">
                <a16:creationId xmlns:a16="http://schemas.microsoft.com/office/drawing/2014/main" id="{F7AB13F8-CF19-88F8-7B4E-BA6EA3CA7887}"/>
              </a:ext>
            </a:extLst>
          </p:cNvPr>
          <p:cNvPicPr>
            <a:picLocks noChangeAspect="1"/>
          </p:cNvPicPr>
          <p:nvPr/>
        </p:nvPicPr>
        <p:blipFill>
          <a:blip r:embed="rId2"/>
          <a:stretch>
            <a:fillRect/>
          </a:stretch>
        </p:blipFill>
        <p:spPr>
          <a:xfrm>
            <a:off x="8182436" y="4019547"/>
            <a:ext cx="3743268" cy="2671125"/>
          </a:xfrm>
          <a:prstGeom prst="rect">
            <a:avLst/>
          </a:prstGeom>
          <a:ln>
            <a:solidFill>
              <a:schemeClr val="bg1"/>
            </a:solidFill>
          </a:ln>
        </p:spPr>
      </p:pic>
      <p:pic>
        <p:nvPicPr>
          <p:cNvPr id="3" name="Picture 2">
            <a:extLst>
              <a:ext uri="{FF2B5EF4-FFF2-40B4-BE49-F238E27FC236}">
                <a16:creationId xmlns:a16="http://schemas.microsoft.com/office/drawing/2014/main" id="{3BE1F15A-6856-18C6-9CB8-250EE225E344}"/>
              </a:ext>
            </a:extLst>
          </p:cNvPr>
          <p:cNvPicPr>
            <a:picLocks noChangeAspect="1"/>
          </p:cNvPicPr>
          <p:nvPr/>
        </p:nvPicPr>
        <p:blipFill>
          <a:blip r:embed="rId3"/>
          <a:stretch>
            <a:fillRect/>
          </a:stretch>
        </p:blipFill>
        <p:spPr>
          <a:xfrm>
            <a:off x="850392" y="4019547"/>
            <a:ext cx="3588776" cy="2671125"/>
          </a:xfrm>
          <a:prstGeom prst="rect">
            <a:avLst/>
          </a:prstGeom>
          <a:ln>
            <a:solidFill>
              <a:schemeClr val="bg1"/>
            </a:solidFill>
          </a:ln>
        </p:spPr>
      </p:pic>
      <p:pic>
        <p:nvPicPr>
          <p:cNvPr id="4" name="Picture 3">
            <a:extLst>
              <a:ext uri="{FF2B5EF4-FFF2-40B4-BE49-F238E27FC236}">
                <a16:creationId xmlns:a16="http://schemas.microsoft.com/office/drawing/2014/main" id="{C8982B00-98B0-9CD8-1E89-2AA9EB71B715}"/>
              </a:ext>
            </a:extLst>
          </p:cNvPr>
          <p:cNvPicPr>
            <a:picLocks noChangeAspect="1"/>
          </p:cNvPicPr>
          <p:nvPr/>
        </p:nvPicPr>
        <p:blipFill>
          <a:blip r:embed="rId4"/>
          <a:stretch>
            <a:fillRect/>
          </a:stretch>
        </p:blipFill>
        <p:spPr>
          <a:xfrm>
            <a:off x="4439168" y="1439446"/>
            <a:ext cx="3743268" cy="2580101"/>
          </a:xfrm>
          <a:prstGeom prst="rect">
            <a:avLst/>
          </a:prstGeom>
          <a:ln>
            <a:solidFill>
              <a:schemeClr val="bg1"/>
            </a:solidFill>
          </a:ln>
        </p:spPr>
      </p:pic>
    </p:spTree>
    <p:extLst>
      <p:ext uri="{BB962C8B-B14F-4D97-AF65-F5344CB8AC3E}">
        <p14:creationId xmlns:p14="http://schemas.microsoft.com/office/powerpoint/2010/main" val="4031316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89635-14A7-9240-7225-20F6B2891490}"/>
              </a:ext>
            </a:extLst>
          </p:cNvPr>
          <p:cNvPicPr>
            <a:picLocks noChangeAspect="1"/>
          </p:cNvPicPr>
          <p:nvPr/>
        </p:nvPicPr>
        <p:blipFill>
          <a:blip r:embed="rId2"/>
          <a:stretch>
            <a:fillRect/>
          </a:stretch>
        </p:blipFill>
        <p:spPr>
          <a:xfrm>
            <a:off x="6095561" y="599195"/>
            <a:ext cx="5391588" cy="2925056"/>
          </a:xfrm>
          <a:prstGeom prst="rect">
            <a:avLst/>
          </a:prstGeom>
        </p:spPr>
      </p:pic>
      <p:pic>
        <p:nvPicPr>
          <p:cNvPr id="6" name="Picture 5">
            <a:extLst>
              <a:ext uri="{FF2B5EF4-FFF2-40B4-BE49-F238E27FC236}">
                <a16:creationId xmlns:a16="http://schemas.microsoft.com/office/drawing/2014/main" id="{7F612283-0E0C-E03F-3DE3-E89CC242569C}"/>
              </a:ext>
            </a:extLst>
          </p:cNvPr>
          <p:cNvPicPr>
            <a:picLocks noChangeAspect="1"/>
          </p:cNvPicPr>
          <p:nvPr/>
        </p:nvPicPr>
        <p:blipFill>
          <a:blip r:embed="rId3"/>
          <a:stretch>
            <a:fillRect/>
          </a:stretch>
        </p:blipFill>
        <p:spPr>
          <a:xfrm>
            <a:off x="629985" y="3524251"/>
            <a:ext cx="5465576" cy="2847974"/>
          </a:xfrm>
          <a:prstGeom prst="rect">
            <a:avLst/>
          </a:prstGeom>
        </p:spPr>
      </p:pic>
      <p:pic>
        <p:nvPicPr>
          <p:cNvPr id="7" name="Picture 6">
            <a:extLst>
              <a:ext uri="{FF2B5EF4-FFF2-40B4-BE49-F238E27FC236}">
                <a16:creationId xmlns:a16="http://schemas.microsoft.com/office/drawing/2014/main" id="{C00C0525-67EC-7A03-2730-F09B116B9522}"/>
              </a:ext>
            </a:extLst>
          </p:cNvPr>
          <p:cNvPicPr>
            <a:picLocks noChangeAspect="1"/>
          </p:cNvPicPr>
          <p:nvPr/>
        </p:nvPicPr>
        <p:blipFill>
          <a:blip r:embed="rId4"/>
          <a:stretch>
            <a:fillRect/>
          </a:stretch>
        </p:blipFill>
        <p:spPr>
          <a:xfrm>
            <a:off x="6095561" y="3524252"/>
            <a:ext cx="5391588" cy="2847974"/>
          </a:xfrm>
          <a:prstGeom prst="rect">
            <a:avLst/>
          </a:prstGeom>
        </p:spPr>
      </p:pic>
      <p:pic>
        <p:nvPicPr>
          <p:cNvPr id="2" name="Picture 1">
            <a:extLst>
              <a:ext uri="{FF2B5EF4-FFF2-40B4-BE49-F238E27FC236}">
                <a16:creationId xmlns:a16="http://schemas.microsoft.com/office/drawing/2014/main" id="{2E89D529-1A88-4626-5E5B-6D150375CA0E}"/>
              </a:ext>
            </a:extLst>
          </p:cNvPr>
          <p:cNvPicPr>
            <a:picLocks noChangeAspect="1"/>
          </p:cNvPicPr>
          <p:nvPr/>
        </p:nvPicPr>
        <p:blipFill>
          <a:blip r:embed="rId5"/>
          <a:stretch>
            <a:fillRect/>
          </a:stretch>
        </p:blipFill>
        <p:spPr>
          <a:xfrm>
            <a:off x="629985" y="599195"/>
            <a:ext cx="5465576" cy="2925055"/>
          </a:xfrm>
          <a:prstGeom prst="rect">
            <a:avLst/>
          </a:prstGeom>
        </p:spPr>
      </p:pic>
    </p:spTree>
    <p:extLst>
      <p:ext uri="{BB962C8B-B14F-4D97-AF65-F5344CB8AC3E}">
        <p14:creationId xmlns:p14="http://schemas.microsoft.com/office/powerpoint/2010/main" val="656875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FA5CCA-0865-8CAD-5D47-23C77236629A}"/>
              </a:ext>
            </a:extLst>
          </p:cNvPr>
          <p:cNvPicPr>
            <a:picLocks noChangeAspect="1"/>
          </p:cNvPicPr>
          <p:nvPr/>
        </p:nvPicPr>
        <p:blipFill>
          <a:blip r:embed="rId2"/>
          <a:stretch>
            <a:fillRect/>
          </a:stretch>
        </p:blipFill>
        <p:spPr>
          <a:xfrm>
            <a:off x="647448" y="3429000"/>
            <a:ext cx="5677152" cy="3009899"/>
          </a:xfrm>
          <a:prstGeom prst="rect">
            <a:avLst/>
          </a:prstGeom>
          <a:ln w="12700">
            <a:solidFill>
              <a:schemeClr val="bg1"/>
            </a:solidFill>
          </a:ln>
        </p:spPr>
      </p:pic>
      <p:pic>
        <p:nvPicPr>
          <p:cNvPr id="7" name="Picture 6">
            <a:extLst>
              <a:ext uri="{FF2B5EF4-FFF2-40B4-BE49-F238E27FC236}">
                <a16:creationId xmlns:a16="http://schemas.microsoft.com/office/drawing/2014/main" id="{CB5C1573-22B0-A48A-C586-03398657BAAA}"/>
              </a:ext>
            </a:extLst>
          </p:cNvPr>
          <p:cNvPicPr>
            <a:picLocks noChangeAspect="1"/>
          </p:cNvPicPr>
          <p:nvPr/>
        </p:nvPicPr>
        <p:blipFill>
          <a:blip r:embed="rId3"/>
          <a:stretch>
            <a:fillRect/>
          </a:stretch>
        </p:blipFill>
        <p:spPr>
          <a:xfrm>
            <a:off x="647448" y="400051"/>
            <a:ext cx="5677152" cy="3028949"/>
          </a:xfrm>
          <a:prstGeom prst="rect">
            <a:avLst/>
          </a:prstGeom>
          <a:ln>
            <a:solidFill>
              <a:schemeClr val="bg1"/>
            </a:solidFill>
          </a:ln>
        </p:spPr>
      </p:pic>
      <p:pic>
        <p:nvPicPr>
          <p:cNvPr id="10" name="Picture 9">
            <a:extLst>
              <a:ext uri="{FF2B5EF4-FFF2-40B4-BE49-F238E27FC236}">
                <a16:creationId xmlns:a16="http://schemas.microsoft.com/office/drawing/2014/main" id="{C3A5095D-6693-FF89-7809-5865E57A56A6}"/>
              </a:ext>
            </a:extLst>
          </p:cNvPr>
          <p:cNvPicPr>
            <a:picLocks noChangeAspect="1"/>
          </p:cNvPicPr>
          <p:nvPr/>
        </p:nvPicPr>
        <p:blipFill>
          <a:blip r:embed="rId4"/>
          <a:stretch>
            <a:fillRect/>
          </a:stretch>
        </p:blipFill>
        <p:spPr>
          <a:xfrm>
            <a:off x="6324599" y="3424238"/>
            <a:ext cx="5219952" cy="3009899"/>
          </a:xfrm>
          <a:prstGeom prst="rect">
            <a:avLst/>
          </a:prstGeom>
          <a:ln w="9525">
            <a:solidFill>
              <a:schemeClr val="bg1"/>
            </a:solidFill>
          </a:ln>
        </p:spPr>
      </p:pic>
      <p:pic>
        <p:nvPicPr>
          <p:cNvPr id="11" name="Picture 10">
            <a:extLst>
              <a:ext uri="{FF2B5EF4-FFF2-40B4-BE49-F238E27FC236}">
                <a16:creationId xmlns:a16="http://schemas.microsoft.com/office/drawing/2014/main" id="{B5C787CA-A070-62DF-784C-5626A7A49745}"/>
              </a:ext>
            </a:extLst>
          </p:cNvPr>
          <p:cNvPicPr>
            <a:picLocks noChangeAspect="1"/>
          </p:cNvPicPr>
          <p:nvPr/>
        </p:nvPicPr>
        <p:blipFill>
          <a:blip r:embed="rId5"/>
          <a:stretch>
            <a:fillRect/>
          </a:stretch>
        </p:blipFill>
        <p:spPr>
          <a:xfrm>
            <a:off x="6324599" y="400051"/>
            <a:ext cx="5219952" cy="3038474"/>
          </a:xfrm>
          <a:prstGeom prst="rect">
            <a:avLst/>
          </a:prstGeom>
          <a:ln w="9525">
            <a:solidFill>
              <a:schemeClr val="tx2">
                <a:lumMod val="20000"/>
                <a:lumOff val="80000"/>
              </a:schemeClr>
            </a:solidFill>
          </a:ln>
        </p:spPr>
      </p:pic>
    </p:spTree>
    <p:extLst>
      <p:ext uri="{BB962C8B-B14F-4D97-AF65-F5344CB8AC3E}">
        <p14:creationId xmlns:p14="http://schemas.microsoft.com/office/powerpoint/2010/main" val="2487881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836C3B-20CB-488E-CE4A-D5F75164F9FC}"/>
              </a:ext>
            </a:extLst>
          </p:cNvPr>
          <p:cNvPicPr>
            <a:picLocks noChangeAspect="1"/>
          </p:cNvPicPr>
          <p:nvPr/>
        </p:nvPicPr>
        <p:blipFill>
          <a:blip r:embed="rId2"/>
          <a:stretch>
            <a:fillRect/>
          </a:stretch>
        </p:blipFill>
        <p:spPr>
          <a:xfrm>
            <a:off x="646938" y="560451"/>
            <a:ext cx="5430012" cy="3030474"/>
          </a:xfrm>
          <a:prstGeom prst="rect">
            <a:avLst/>
          </a:prstGeom>
          <a:ln w="12700">
            <a:solidFill>
              <a:schemeClr val="bg1"/>
            </a:solidFill>
          </a:ln>
        </p:spPr>
      </p:pic>
      <p:pic>
        <p:nvPicPr>
          <p:cNvPr id="11" name="Picture 10">
            <a:extLst>
              <a:ext uri="{FF2B5EF4-FFF2-40B4-BE49-F238E27FC236}">
                <a16:creationId xmlns:a16="http://schemas.microsoft.com/office/drawing/2014/main" id="{D9E5AEAF-F9A0-4671-3122-E90BB0D61DE1}"/>
              </a:ext>
            </a:extLst>
          </p:cNvPr>
          <p:cNvPicPr>
            <a:picLocks noChangeAspect="1"/>
          </p:cNvPicPr>
          <p:nvPr/>
        </p:nvPicPr>
        <p:blipFill>
          <a:blip r:embed="rId3"/>
          <a:stretch>
            <a:fillRect/>
          </a:stretch>
        </p:blipFill>
        <p:spPr>
          <a:xfrm>
            <a:off x="6096000" y="560451"/>
            <a:ext cx="5506212" cy="3030474"/>
          </a:xfrm>
          <a:prstGeom prst="rect">
            <a:avLst/>
          </a:prstGeom>
          <a:ln w="12700">
            <a:solidFill>
              <a:schemeClr val="bg1"/>
            </a:solidFill>
          </a:ln>
        </p:spPr>
      </p:pic>
      <p:pic>
        <p:nvPicPr>
          <p:cNvPr id="12" name="Picture 11">
            <a:extLst>
              <a:ext uri="{FF2B5EF4-FFF2-40B4-BE49-F238E27FC236}">
                <a16:creationId xmlns:a16="http://schemas.microsoft.com/office/drawing/2014/main" id="{7BF5AB98-AAA9-16C2-E17E-95145EFD5B68}"/>
              </a:ext>
            </a:extLst>
          </p:cNvPr>
          <p:cNvPicPr>
            <a:picLocks noChangeAspect="1"/>
          </p:cNvPicPr>
          <p:nvPr/>
        </p:nvPicPr>
        <p:blipFill>
          <a:blip r:embed="rId4"/>
          <a:stretch>
            <a:fillRect/>
          </a:stretch>
        </p:blipFill>
        <p:spPr>
          <a:xfrm>
            <a:off x="637413" y="3590925"/>
            <a:ext cx="5420488" cy="2743438"/>
          </a:xfrm>
          <a:prstGeom prst="rect">
            <a:avLst/>
          </a:prstGeom>
          <a:ln w="12700">
            <a:solidFill>
              <a:schemeClr val="bg1"/>
            </a:solidFill>
          </a:ln>
        </p:spPr>
      </p:pic>
      <p:pic>
        <p:nvPicPr>
          <p:cNvPr id="13" name="Picture 12">
            <a:extLst>
              <a:ext uri="{FF2B5EF4-FFF2-40B4-BE49-F238E27FC236}">
                <a16:creationId xmlns:a16="http://schemas.microsoft.com/office/drawing/2014/main" id="{B8F0BE89-340D-A0C2-E21F-199B9D931314}"/>
              </a:ext>
            </a:extLst>
          </p:cNvPr>
          <p:cNvPicPr>
            <a:picLocks noChangeAspect="1"/>
          </p:cNvPicPr>
          <p:nvPr/>
        </p:nvPicPr>
        <p:blipFill>
          <a:blip r:embed="rId5"/>
          <a:stretch>
            <a:fillRect/>
          </a:stretch>
        </p:blipFill>
        <p:spPr>
          <a:xfrm>
            <a:off x="6076950" y="3590925"/>
            <a:ext cx="5525262" cy="2743438"/>
          </a:xfrm>
          <a:prstGeom prst="rect">
            <a:avLst/>
          </a:prstGeom>
          <a:ln w="12700">
            <a:solidFill>
              <a:schemeClr val="bg1"/>
            </a:solidFill>
          </a:ln>
        </p:spPr>
      </p:pic>
    </p:spTree>
    <p:extLst>
      <p:ext uri="{BB962C8B-B14F-4D97-AF65-F5344CB8AC3E}">
        <p14:creationId xmlns:p14="http://schemas.microsoft.com/office/powerpoint/2010/main" val="2127710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9F81-358D-CDD5-EB18-8E53CE9AC937}"/>
              </a:ext>
            </a:extLst>
          </p:cNvPr>
          <p:cNvSpPr>
            <a:spLocks noGrp="1"/>
          </p:cNvSpPr>
          <p:nvPr>
            <p:ph type="title"/>
          </p:nvPr>
        </p:nvSpPr>
        <p:spPr>
          <a:xfrm>
            <a:off x="1488186" y="385953"/>
            <a:ext cx="8878824" cy="1005840"/>
          </a:xfrm>
          <a:effectLst>
            <a:outerShdw blurRad="50800" dist="38100" dir="10800000" algn="r" rotWithShape="0">
              <a:prstClr val="black">
                <a:alpha val="40000"/>
              </a:prstClr>
            </a:outerShdw>
          </a:effectLst>
        </p:spPr>
        <p:txBody>
          <a:bodyPr/>
          <a:lstStyle/>
          <a:p>
            <a:r>
              <a:rPr lang="en-US" sz="4400" dirty="0"/>
              <a:t>Insights</a:t>
            </a:r>
          </a:p>
        </p:txBody>
      </p:sp>
      <p:sp>
        <p:nvSpPr>
          <p:cNvPr id="5" name="TextBox 4">
            <a:extLst>
              <a:ext uri="{FF2B5EF4-FFF2-40B4-BE49-F238E27FC236}">
                <a16:creationId xmlns:a16="http://schemas.microsoft.com/office/drawing/2014/main" id="{4B1D084B-4800-EB61-9E15-B0B463B36405}"/>
              </a:ext>
            </a:extLst>
          </p:cNvPr>
          <p:cNvSpPr txBox="1"/>
          <p:nvPr/>
        </p:nvSpPr>
        <p:spPr>
          <a:xfrm>
            <a:off x="1181100" y="1702564"/>
            <a:ext cx="10582275" cy="5078313"/>
          </a:xfrm>
          <a:prstGeom prst="rect">
            <a:avLst/>
          </a:prstGeom>
          <a:noFill/>
        </p:spPr>
        <p:txBody>
          <a:bodyPr wrap="square">
            <a:spAutoFit/>
          </a:bodyPr>
          <a:lstStyle/>
          <a:p>
            <a:r>
              <a:rPr lang="en-US" dirty="0">
                <a:solidFill>
                  <a:schemeClr val="bg1"/>
                </a:solidFill>
              </a:rPr>
              <a:t>The dataset reveals a significant skew towards cash loans, which make up 91% of the contracts, compared to 9% for revolving loans. There is also a notable gender imbalance, with females representing 66% of the data and males 34%. Family sizes vary widely, with the largest group consisting of single applicants, while other groups have fewer than 2,000 applicants. Additionally, the number of children per applicant shows that the majority have no children (34,354), but there are over 4,000 applicants with eight children, indicating a substantial presence of large families. However, the no. of applicants with more than 8 children drops significantly.</a:t>
            </a:r>
          </a:p>
          <a:p>
            <a:endParaRPr lang="en-US" dirty="0">
              <a:solidFill>
                <a:schemeClr val="bg1"/>
              </a:solidFill>
            </a:endParaRPr>
          </a:p>
          <a:p>
            <a:r>
              <a:rPr lang="en-US" dirty="0">
                <a:solidFill>
                  <a:schemeClr val="bg1"/>
                </a:solidFill>
              </a:rPr>
              <a:t>Most applicants, under 60%, have a house/apartment or a car to their names. However approximately 30-35% applicants don’t have either. </a:t>
            </a:r>
          </a:p>
          <a:p>
            <a:pPr algn="l"/>
            <a:endParaRPr lang="en-US" dirty="0">
              <a:solidFill>
                <a:schemeClr val="bg1"/>
              </a:solidFill>
            </a:endParaRPr>
          </a:p>
          <a:p>
            <a:r>
              <a:rPr lang="en-US" dirty="0">
                <a:solidFill>
                  <a:schemeClr val="bg1"/>
                </a:solidFill>
              </a:rPr>
              <a:t>The majority of loan applicants are </a:t>
            </a:r>
            <a:r>
              <a:rPr lang="en-US" i="0" dirty="0">
                <a:solidFill>
                  <a:schemeClr val="bg1"/>
                </a:solidFill>
                <a:effectLst/>
              </a:rPr>
              <a:t>Working Individuals </a:t>
            </a:r>
            <a:r>
              <a:rPr lang="en-US" b="0" i="0" dirty="0">
                <a:solidFill>
                  <a:schemeClr val="bg1"/>
                </a:solidFill>
                <a:effectLst/>
              </a:rPr>
              <a:t>with slightly over 26,000 applications. This suggests that working individuals are the most active in seeking loans, possibly due to their regular income and financial stability. </a:t>
            </a:r>
            <a:r>
              <a:rPr lang="en-US" dirty="0">
                <a:solidFill>
                  <a:schemeClr val="bg1"/>
                </a:solidFill>
              </a:rPr>
              <a:t>Commercial associates, with a count of 11543 was the second largest group. 8860 applicants were pensioners possibly seeking loans for retirement-related expenses. 2,985 state servants also applied for loans, showing that government employees are also a key demographic.</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164095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B9097E7-6053-794C-A362-71D39DF6F599}"/>
              </a:ext>
            </a:extLst>
          </p:cNvPr>
          <p:cNvSpPr txBox="1"/>
          <p:nvPr/>
        </p:nvSpPr>
        <p:spPr>
          <a:xfrm>
            <a:off x="1314449" y="1558052"/>
            <a:ext cx="9172576" cy="4247317"/>
          </a:xfrm>
          <a:prstGeom prst="rect">
            <a:avLst/>
          </a:prstGeom>
          <a:noFill/>
        </p:spPr>
        <p:txBody>
          <a:bodyPr wrap="square">
            <a:spAutoFit/>
          </a:bodyPr>
          <a:lstStyle/>
          <a:p>
            <a:pPr algn="l"/>
            <a:r>
              <a:rPr lang="en-US" b="0" i="0" dirty="0">
                <a:solidFill>
                  <a:schemeClr val="bg1"/>
                </a:solidFill>
                <a:effectLst/>
              </a:rPr>
              <a:t>The most applicants, with 21,831 count have finished secondary school.</a:t>
            </a:r>
            <a:r>
              <a:rPr lang="en-US" dirty="0">
                <a:solidFill>
                  <a:schemeClr val="bg1"/>
                </a:solidFill>
              </a:rPr>
              <a:t> A </a:t>
            </a:r>
            <a:r>
              <a:rPr lang="en-US" b="0" i="0" dirty="0">
                <a:solidFill>
                  <a:schemeClr val="bg1"/>
                </a:solidFill>
                <a:effectLst/>
              </a:rPr>
              <a:t>significant portion of applicants have higher education, which might correlate with higher income levels and better loan eligibility. The least common, with only 355 counts, indicating that Individuals with lower secondary education are less likely to apply for loans indicated by only 355 application count.</a:t>
            </a:r>
          </a:p>
          <a:p>
            <a:pPr algn="l">
              <a:buFont typeface="Arial" panose="020B0604020202020204" pitchFamily="34" charset="0"/>
              <a:buChar char="•"/>
            </a:pPr>
            <a:endParaRPr lang="en-US" dirty="0">
              <a:solidFill>
                <a:schemeClr val="bg1"/>
              </a:solidFill>
            </a:endParaRPr>
          </a:p>
          <a:p>
            <a:pPr algn="l"/>
            <a:r>
              <a:rPr lang="en-US" b="0" i="0" dirty="0">
                <a:solidFill>
                  <a:schemeClr val="bg1"/>
                </a:solidFill>
                <a:effectLst/>
              </a:rPr>
              <a:t>Most applicants are married with significantly higher applications than others</a:t>
            </a:r>
            <a:r>
              <a:rPr lang="en-US" b="0" i="0" dirty="0">
                <a:solidFill>
                  <a:srgbClr val="111111"/>
                </a:solidFill>
                <a:effectLst/>
                <a:latin typeface="-apple-system"/>
              </a:rPr>
              <a:t> </a:t>
            </a:r>
            <a:r>
              <a:rPr lang="en-US" b="0" i="0" dirty="0">
                <a:solidFill>
                  <a:schemeClr val="bg1"/>
                </a:solidFill>
                <a:effectLst/>
              </a:rPr>
              <a:t>possibly indicating a need for family-related financial support. Widows, divorcees and civil married people have least number of applications. Single individuals also tend to take loans.</a:t>
            </a:r>
          </a:p>
          <a:p>
            <a:pPr algn="l">
              <a:buFont typeface="Arial" panose="020B0604020202020204" pitchFamily="34" charset="0"/>
              <a:buChar char="•"/>
            </a:pPr>
            <a:endParaRPr lang="en-US" dirty="0">
              <a:solidFill>
                <a:schemeClr val="bg1"/>
              </a:solidFill>
            </a:endParaRPr>
          </a:p>
          <a:p>
            <a:pPr algn="l"/>
            <a:r>
              <a:rPr lang="en-US" b="0" i="0" dirty="0">
                <a:solidFill>
                  <a:schemeClr val="bg1"/>
                </a:solidFill>
                <a:effectLst/>
              </a:rPr>
              <a:t> </a:t>
            </a:r>
            <a:r>
              <a:rPr lang="en-US" dirty="0">
                <a:solidFill>
                  <a:schemeClr val="bg1"/>
                </a:solidFill>
              </a:rPr>
              <a:t>An overwhelmingly high count, suggesting that most applicants own or live in houses or apartments, which might be a factor in loan approval. Other categories (with parents, municipal apartment, rented apartment, office apartment) have much lower counts.</a:t>
            </a:r>
          </a:p>
          <a:p>
            <a:pPr algn="l"/>
            <a:endParaRPr lang="en-US" dirty="0">
              <a:solidFill>
                <a:schemeClr val="bg1"/>
              </a:solidFill>
            </a:endParaRPr>
          </a:p>
          <a:p>
            <a:endParaRPr lang="en-US" dirty="0">
              <a:solidFill>
                <a:schemeClr val="bg1"/>
              </a:solidFill>
            </a:endParaRPr>
          </a:p>
          <a:p>
            <a:pPr algn="l"/>
            <a:endParaRPr lang="en-US" b="0" i="0" dirty="0">
              <a:solidFill>
                <a:schemeClr val="bg1"/>
              </a:solidFill>
              <a:effectLst/>
            </a:endParaRPr>
          </a:p>
        </p:txBody>
      </p:sp>
    </p:spTree>
    <p:extLst>
      <p:ext uri="{BB962C8B-B14F-4D97-AF65-F5344CB8AC3E}">
        <p14:creationId xmlns:p14="http://schemas.microsoft.com/office/powerpoint/2010/main" val="579836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B77847F-AFB7-3548-8F7B-FB8A68BD52F2}"/>
              </a:ext>
            </a:extLst>
          </p:cNvPr>
          <p:cNvSpPr txBox="1"/>
          <p:nvPr/>
        </p:nvSpPr>
        <p:spPr>
          <a:xfrm>
            <a:off x="1271587" y="1157584"/>
            <a:ext cx="10144125" cy="5909310"/>
          </a:xfrm>
          <a:prstGeom prst="rect">
            <a:avLst/>
          </a:prstGeom>
          <a:noFill/>
        </p:spPr>
        <p:txBody>
          <a:bodyPr wrap="square">
            <a:spAutoFit/>
          </a:bodyPr>
          <a:lstStyle/>
          <a:p>
            <a:r>
              <a:rPr lang="en-US" dirty="0">
                <a:solidFill>
                  <a:schemeClr val="bg1"/>
                </a:solidFill>
              </a:rPr>
              <a:t>The diversity in organization types and occupations suggests a broad market for loan services, but with clear hotspots in certain demographics, with people from business entities having the highest number of applicants.</a:t>
            </a:r>
          </a:p>
          <a:p>
            <a:pPr algn="l"/>
            <a:endParaRPr lang="en-US" b="0" i="0" dirty="0">
              <a:solidFill>
                <a:schemeClr val="bg1"/>
              </a:solidFill>
              <a:effectLst/>
            </a:endParaRPr>
          </a:p>
          <a:p>
            <a:pPr algn="l"/>
            <a:r>
              <a:rPr lang="en-US" b="0" i="0" dirty="0">
                <a:solidFill>
                  <a:schemeClr val="bg1"/>
                </a:solidFill>
                <a:effectLst/>
              </a:rPr>
              <a:t>This is followed by unemployed and self-employed people. </a:t>
            </a:r>
            <a:r>
              <a:rPr lang="en-US" dirty="0">
                <a:solidFill>
                  <a:schemeClr val="bg1"/>
                </a:solidFill>
              </a:rPr>
              <a:t>This may be due to self-employed people being freelancers or owning small businesses and needing money to fund their business. Also, unemployed people may need a loan if they want to put themselves through expensive colleges to upskill themselves. According to the occupation type chart, labourers are significantly more likely to file for loans more than any other occupation type, followed by core staff.</a:t>
            </a:r>
          </a:p>
          <a:p>
            <a:pPr algn="l">
              <a:buFont typeface="Arial" panose="020B0604020202020204" pitchFamily="34" charset="0"/>
              <a:buChar char="•"/>
            </a:pPr>
            <a:endParaRPr lang="en-US" dirty="0">
              <a:solidFill>
                <a:schemeClr val="bg1"/>
              </a:solidFill>
            </a:endParaRPr>
          </a:p>
          <a:p>
            <a:pPr algn="l"/>
            <a:r>
              <a:rPr lang="en-US" dirty="0">
                <a:solidFill>
                  <a:schemeClr val="bg1"/>
                </a:solidFill>
              </a:rPr>
              <a:t>Middle-aged individuals (30-60) are the most likely to apply for loans. The lower counts in the 20-30 and 60-70 age groups indicate that younger and older individuals are less likely to seek loans.</a:t>
            </a:r>
          </a:p>
          <a:p>
            <a:pPr algn="l"/>
            <a:endParaRPr lang="en-US" dirty="0">
              <a:solidFill>
                <a:schemeClr val="bg1"/>
              </a:solidFill>
            </a:endParaRPr>
          </a:p>
          <a:p>
            <a:pPr algn="l"/>
            <a:r>
              <a:rPr lang="en-US" b="0" i="0" dirty="0">
                <a:solidFill>
                  <a:schemeClr val="bg1"/>
                </a:solidFill>
                <a:effectLst/>
              </a:rPr>
              <a:t>Individuals with </a:t>
            </a:r>
            <a:r>
              <a:rPr lang="en-US" i="0" dirty="0">
                <a:solidFill>
                  <a:schemeClr val="bg1"/>
                </a:solidFill>
                <a:effectLst/>
              </a:rPr>
              <a:t>0-10 years </a:t>
            </a:r>
            <a:r>
              <a:rPr lang="en-US" b="0" i="0" dirty="0">
                <a:solidFill>
                  <a:schemeClr val="bg1"/>
                </a:solidFill>
                <a:effectLst/>
              </a:rPr>
              <a:t>of employment have the highest number of loan applications, which could </a:t>
            </a:r>
            <a:r>
              <a:rPr lang="en-US" dirty="0">
                <a:solidFill>
                  <a:schemeClr val="bg1"/>
                </a:solidFill>
              </a:rPr>
              <a:t>indicate that </a:t>
            </a:r>
            <a:r>
              <a:rPr lang="en-US" b="0" i="0" dirty="0">
                <a:solidFill>
                  <a:schemeClr val="bg1"/>
                </a:solidFill>
                <a:effectLst/>
              </a:rPr>
              <a:t>newer employees are more likely to seek financial assistance. The counts decrease as the years of employment increase, suggesting that more experienced employees might have more stability or different financial </a:t>
            </a:r>
            <a:r>
              <a:rPr lang="en-US" dirty="0">
                <a:solidFill>
                  <a:schemeClr val="bg1"/>
                </a:solidFill>
              </a:rPr>
              <a:t>needs</a:t>
            </a:r>
            <a:r>
              <a:rPr lang="en-US" b="0" i="0" dirty="0">
                <a:solidFill>
                  <a:schemeClr val="bg1"/>
                </a:solidFill>
                <a:effectLst/>
              </a:rPr>
              <a:t>.</a:t>
            </a:r>
          </a:p>
          <a:p>
            <a:pPr algn="l"/>
            <a:endParaRPr lang="en-US" dirty="0">
              <a:solidFill>
                <a:schemeClr val="bg1"/>
              </a:solidFill>
            </a:endParaRPr>
          </a:p>
          <a:p>
            <a:pPr algn="l"/>
            <a:endParaRPr lang="en-US" dirty="0">
              <a:solidFill>
                <a:schemeClr val="bg1"/>
              </a:solidFill>
            </a:endParaRPr>
          </a:p>
          <a:p>
            <a:pPr algn="l"/>
            <a:endParaRPr lang="en-US" dirty="0">
              <a:solidFill>
                <a:schemeClr val="bg1"/>
              </a:solidFill>
            </a:endParaRPr>
          </a:p>
          <a:p>
            <a:pPr algn="l">
              <a:buFont typeface="Arial" panose="020B0604020202020204" pitchFamily="34" charset="0"/>
              <a:buChar char="•"/>
            </a:pPr>
            <a:endParaRPr lang="en-US" b="0" i="0" dirty="0">
              <a:solidFill>
                <a:schemeClr val="bg1"/>
              </a:solidFill>
              <a:effectLst/>
            </a:endParaRPr>
          </a:p>
        </p:txBody>
      </p:sp>
    </p:spTree>
    <p:extLst>
      <p:ext uri="{BB962C8B-B14F-4D97-AF65-F5344CB8AC3E}">
        <p14:creationId xmlns:p14="http://schemas.microsoft.com/office/powerpoint/2010/main" val="948896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797945-6BAC-96FB-2DC4-CC996FF3071A}"/>
              </a:ext>
            </a:extLst>
          </p:cNvPr>
          <p:cNvSpPr txBox="1"/>
          <p:nvPr/>
        </p:nvSpPr>
        <p:spPr>
          <a:xfrm>
            <a:off x="1266825" y="1720840"/>
            <a:ext cx="9944100" cy="3416320"/>
          </a:xfrm>
          <a:prstGeom prst="rect">
            <a:avLst/>
          </a:prstGeom>
          <a:noFill/>
        </p:spPr>
        <p:txBody>
          <a:bodyPr wrap="square">
            <a:spAutoFit/>
          </a:bodyPr>
          <a:lstStyle/>
          <a:p>
            <a:r>
              <a:rPr lang="en-US" dirty="0">
                <a:solidFill>
                  <a:schemeClr val="bg1"/>
                </a:solidFill>
              </a:rPr>
              <a:t>The significant number of applicants in the lower income brackets highlights a potential target market for loan products. Also, the distribution shows a wide range of credit amounts, with a noticeable concentration in the lower credit ranges. This indicates that most loan applicants are seeking smaller credit amounts, which could imply a preference for manageable loan sizes or a cautious approach to borrowing.</a:t>
            </a:r>
          </a:p>
          <a:p>
            <a:endParaRPr lang="en-US" dirty="0">
              <a:solidFill>
                <a:schemeClr val="bg1"/>
              </a:solidFill>
            </a:endParaRPr>
          </a:p>
          <a:p>
            <a:r>
              <a:rPr lang="en-US" dirty="0">
                <a:solidFill>
                  <a:schemeClr val="bg1"/>
                </a:solidFill>
              </a:rPr>
              <a:t>The annuity amounts are spread across various ranges, with a higher frequency in the lower annuity brackets. This suggests that applicants are opting for lower annuity payments, possibly to ensure affordability and reduce financial strain.</a:t>
            </a:r>
          </a:p>
          <a:p>
            <a:endParaRPr lang="en-US" dirty="0">
              <a:solidFill>
                <a:schemeClr val="bg1"/>
              </a:solidFill>
            </a:endParaRPr>
          </a:p>
          <a:p>
            <a:r>
              <a:rPr lang="en-US" i="0" dirty="0">
                <a:solidFill>
                  <a:schemeClr val="bg1"/>
                </a:solidFill>
                <a:effectLst/>
              </a:rPr>
              <a:t>The counts for REGION_RATING_CLIENT and REGION_RATING_CLIENT_W_CITY are similar, indicating that the regional ratings of clients with and without city ratings are closely aligned.</a:t>
            </a:r>
          </a:p>
        </p:txBody>
      </p:sp>
    </p:spTree>
    <p:extLst>
      <p:ext uri="{BB962C8B-B14F-4D97-AF65-F5344CB8AC3E}">
        <p14:creationId xmlns:p14="http://schemas.microsoft.com/office/powerpoint/2010/main" val="411589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0DEE9-2DBD-C997-C208-027230B5A3EA}"/>
              </a:ext>
            </a:extLst>
          </p:cNvPr>
          <p:cNvSpPr>
            <a:spLocks noGrp="1"/>
          </p:cNvSpPr>
          <p:nvPr>
            <p:ph type="title"/>
          </p:nvPr>
        </p:nvSpPr>
        <p:spPr>
          <a:xfrm>
            <a:off x="1066800" y="-123444"/>
            <a:ext cx="10445496" cy="1069848"/>
          </a:xfrm>
        </p:spPr>
        <p:txBody>
          <a:bodyPr/>
          <a:lstStyle/>
          <a:p>
            <a:r>
              <a:rPr lang="en-US" dirty="0"/>
              <a:t>UNIVARIATE-Segmented ANALYSIS</a:t>
            </a:r>
            <a:endParaRPr lang="en-US" b="1" spc="600" dirty="0">
              <a:ln w="28575">
                <a:noFill/>
                <a:prstDash val="solid"/>
              </a:ln>
              <a:solidFill>
                <a:schemeClr val="bg1"/>
              </a:solidFill>
              <a:latin typeface="Tw Cen MT" panose="020B0602020104020603" pitchFamily="34" charset="77"/>
            </a:endParaRPr>
          </a:p>
        </p:txBody>
      </p:sp>
      <p:sp>
        <p:nvSpPr>
          <p:cNvPr id="5" name="Slide Number Placeholder 4">
            <a:extLst>
              <a:ext uri="{FF2B5EF4-FFF2-40B4-BE49-F238E27FC236}">
                <a16:creationId xmlns:a16="http://schemas.microsoft.com/office/drawing/2014/main" id="{F79CF1F9-4847-1440-0352-6D1284A48D05}"/>
              </a:ext>
            </a:extLst>
          </p:cNvPr>
          <p:cNvSpPr>
            <a:spLocks noGrp="1"/>
          </p:cNvSpPr>
          <p:nvPr>
            <p:ph type="sldNum" sz="quarter" idx="11"/>
          </p:nvPr>
        </p:nvSpPr>
        <p:spPr/>
        <p:txBody>
          <a:bodyPr/>
          <a:lstStyle/>
          <a:p>
            <a:fld id="{294A09A9-5501-47C1-A89A-A340965A2BE2}" type="slidenum">
              <a:rPr lang="en-US" smtClean="0"/>
              <a:pPr/>
              <a:t>28</a:t>
            </a:fld>
            <a:endParaRPr lang="en-US" dirty="0"/>
          </a:p>
        </p:txBody>
      </p:sp>
      <p:pic>
        <p:nvPicPr>
          <p:cNvPr id="4" name="Picture 3">
            <a:extLst>
              <a:ext uri="{FF2B5EF4-FFF2-40B4-BE49-F238E27FC236}">
                <a16:creationId xmlns:a16="http://schemas.microsoft.com/office/drawing/2014/main" id="{76BCB000-5AC9-8CC3-29DA-10BC90018435}"/>
              </a:ext>
            </a:extLst>
          </p:cNvPr>
          <p:cNvPicPr>
            <a:picLocks noChangeAspect="1"/>
          </p:cNvPicPr>
          <p:nvPr/>
        </p:nvPicPr>
        <p:blipFill>
          <a:blip r:embed="rId2"/>
          <a:stretch>
            <a:fillRect/>
          </a:stretch>
        </p:blipFill>
        <p:spPr>
          <a:xfrm>
            <a:off x="590550" y="1318185"/>
            <a:ext cx="5505449" cy="2737341"/>
          </a:xfrm>
          <a:prstGeom prst="rect">
            <a:avLst/>
          </a:prstGeom>
          <a:ln w="12700">
            <a:solidFill>
              <a:schemeClr val="bg1"/>
            </a:solidFill>
          </a:ln>
        </p:spPr>
      </p:pic>
      <p:pic>
        <p:nvPicPr>
          <p:cNvPr id="6" name="Picture 5">
            <a:extLst>
              <a:ext uri="{FF2B5EF4-FFF2-40B4-BE49-F238E27FC236}">
                <a16:creationId xmlns:a16="http://schemas.microsoft.com/office/drawing/2014/main" id="{51C06E7E-621F-7CD4-9313-F48BE2048638}"/>
              </a:ext>
            </a:extLst>
          </p:cNvPr>
          <p:cNvPicPr>
            <a:picLocks noChangeAspect="1"/>
          </p:cNvPicPr>
          <p:nvPr/>
        </p:nvPicPr>
        <p:blipFill>
          <a:blip r:embed="rId3"/>
          <a:stretch>
            <a:fillRect/>
          </a:stretch>
        </p:blipFill>
        <p:spPr>
          <a:xfrm>
            <a:off x="589788" y="4061343"/>
            <a:ext cx="3540653" cy="2610850"/>
          </a:xfrm>
          <a:prstGeom prst="rect">
            <a:avLst/>
          </a:prstGeom>
          <a:ln w="12700">
            <a:solidFill>
              <a:schemeClr val="bg1"/>
            </a:solidFill>
          </a:ln>
        </p:spPr>
      </p:pic>
      <p:pic>
        <p:nvPicPr>
          <p:cNvPr id="7" name="Picture 6">
            <a:extLst>
              <a:ext uri="{FF2B5EF4-FFF2-40B4-BE49-F238E27FC236}">
                <a16:creationId xmlns:a16="http://schemas.microsoft.com/office/drawing/2014/main" id="{411D44E1-EDEB-BA7C-78AD-6B437DFE56F6}"/>
              </a:ext>
            </a:extLst>
          </p:cNvPr>
          <p:cNvPicPr>
            <a:picLocks noChangeAspect="1"/>
          </p:cNvPicPr>
          <p:nvPr/>
        </p:nvPicPr>
        <p:blipFill>
          <a:blip r:embed="rId4"/>
          <a:stretch>
            <a:fillRect/>
          </a:stretch>
        </p:blipFill>
        <p:spPr>
          <a:xfrm>
            <a:off x="4130441" y="4061343"/>
            <a:ext cx="3802019" cy="2616667"/>
          </a:xfrm>
          <a:prstGeom prst="rect">
            <a:avLst/>
          </a:prstGeom>
          <a:ln w="12700">
            <a:solidFill>
              <a:schemeClr val="bg1"/>
            </a:solidFill>
          </a:ln>
        </p:spPr>
      </p:pic>
      <p:pic>
        <p:nvPicPr>
          <p:cNvPr id="8" name="Picture 7">
            <a:extLst>
              <a:ext uri="{FF2B5EF4-FFF2-40B4-BE49-F238E27FC236}">
                <a16:creationId xmlns:a16="http://schemas.microsoft.com/office/drawing/2014/main" id="{C4121307-C33F-86EF-FB6D-3809973DF03C}"/>
              </a:ext>
            </a:extLst>
          </p:cNvPr>
          <p:cNvPicPr>
            <a:picLocks noChangeAspect="1"/>
          </p:cNvPicPr>
          <p:nvPr/>
        </p:nvPicPr>
        <p:blipFill>
          <a:blip r:embed="rId5"/>
          <a:stretch>
            <a:fillRect/>
          </a:stretch>
        </p:blipFill>
        <p:spPr>
          <a:xfrm>
            <a:off x="7933220" y="4055526"/>
            <a:ext cx="3929596" cy="2616667"/>
          </a:xfrm>
          <a:prstGeom prst="rect">
            <a:avLst/>
          </a:prstGeom>
          <a:ln w="12700">
            <a:solidFill>
              <a:schemeClr val="bg1"/>
            </a:solidFill>
          </a:ln>
        </p:spPr>
      </p:pic>
      <p:pic>
        <p:nvPicPr>
          <p:cNvPr id="9" name="Picture 8">
            <a:extLst>
              <a:ext uri="{FF2B5EF4-FFF2-40B4-BE49-F238E27FC236}">
                <a16:creationId xmlns:a16="http://schemas.microsoft.com/office/drawing/2014/main" id="{D26A7291-B765-09A5-60C4-9575BF5CAB9E}"/>
              </a:ext>
            </a:extLst>
          </p:cNvPr>
          <p:cNvPicPr>
            <a:picLocks noChangeAspect="1"/>
          </p:cNvPicPr>
          <p:nvPr/>
        </p:nvPicPr>
        <p:blipFill>
          <a:blip r:embed="rId6"/>
          <a:stretch>
            <a:fillRect/>
          </a:stretch>
        </p:blipFill>
        <p:spPr>
          <a:xfrm>
            <a:off x="6095999" y="1317905"/>
            <a:ext cx="5766817" cy="2743438"/>
          </a:xfrm>
          <a:prstGeom prst="rect">
            <a:avLst/>
          </a:prstGeom>
          <a:ln w="12700">
            <a:solidFill>
              <a:schemeClr val="bg1"/>
            </a:solidFill>
          </a:ln>
        </p:spPr>
      </p:pic>
    </p:spTree>
    <p:extLst>
      <p:ext uri="{BB962C8B-B14F-4D97-AF65-F5344CB8AC3E}">
        <p14:creationId xmlns:p14="http://schemas.microsoft.com/office/powerpoint/2010/main" val="2418249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79CF1F9-4847-1440-0352-6D1284A48D05}"/>
              </a:ext>
            </a:extLst>
          </p:cNvPr>
          <p:cNvSpPr>
            <a:spLocks noGrp="1"/>
          </p:cNvSpPr>
          <p:nvPr>
            <p:ph type="sldNum" sz="quarter" idx="11"/>
          </p:nvPr>
        </p:nvSpPr>
        <p:spPr/>
        <p:txBody>
          <a:bodyPr/>
          <a:lstStyle/>
          <a:p>
            <a:fld id="{294A09A9-5501-47C1-A89A-A340965A2BE2}" type="slidenum">
              <a:rPr lang="en-US" smtClean="0"/>
              <a:pPr/>
              <a:t>29</a:t>
            </a:fld>
            <a:endParaRPr lang="en-US" dirty="0"/>
          </a:p>
        </p:txBody>
      </p:sp>
      <p:pic>
        <p:nvPicPr>
          <p:cNvPr id="11" name="Picture 10">
            <a:extLst>
              <a:ext uri="{FF2B5EF4-FFF2-40B4-BE49-F238E27FC236}">
                <a16:creationId xmlns:a16="http://schemas.microsoft.com/office/drawing/2014/main" id="{0662D1CA-C22E-248D-0EB3-92E75C21EC43}"/>
              </a:ext>
            </a:extLst>
          </p:cNvPr>
          <p:cNvPicPr>
            <a:picLocks noChangeAspect="1"/>
          </p:cNvPicPr>
          <p:nvPr/>
        </p:nvPicPr>
        <p:blipFill>
          <a:blip r:embed="rId2"/>
          <a:stretch>
            <a:fillRect/>
          </a:stretch>
        </p:blipFill>
        <p:spPr>
          <a:xfrm>
            <a:off x="4001503" y="3503295"/>
            <a:ext cx="4466222" cy="2943225"/>
          </a:xfrm>
          <a:prstGeom prst="rect">
            <a:avLst/>
          </a:prstGeom>
          <a:ln w="12700">
            <a:solidFill>
              <a:schemeClr val="bg1"/>
            </a:solidFill>
          </a:ln>
        </p:spPr>
      </p:pic>
      <p:pic>
        <p:nvPicPr>
          <p:cNvPr id="12" name="Picture 11">
            <a:extLst>
              <a:ext uri="{FF2B5EF4-FFF2-40B4-BE49-F238E27FC236}">
                <a16:creationId xmlns:a16="http://schemas.microsoft.com/office/drawing/2014/main" id="{418252CE-CE0E-9026-ED49-B0F2243FF470}"/>
              </a:ext>
            </a:extLst>
          </p:cNvPr>
          <p:cNvPicPr>
            <a:picLocks noChangeAspect="1"/>
          </p:cNvPicPr>
          <p:nvPr/>
        </p:nvPicPr>
        <p:blipFill>
          <a:blip r:embed="rId3"/>
          <a:stretch>
            <a:fillRect/>
          </a:stretch>
        </p:blipFill>
        <p:spPr>
          <a:xfrm>
            <a:off x="628651" y="3503295"/>
            <a:ext cx="3372852" cy="2943225"/>
          </a:xfrm>
          <a:prstGeom prst="rect">
            <a:avLst/>
          </a:prstGeom>
          <a:ln w="12700">
            <a:solidFill>
              <a:schemeClr val="bg1"/>
            </a:solidFill>
          </a:ln>
        </p:spPr>
      </p:pic>
      <p:pic>
        <p:nvPicPr>
          <p:cNvPr id="13" name="Picture 12">
            <a:extLst>
              <a:ext uri="{FF2B5EF4-FFF2-40B4-BE49-F238E27FC236}">
                <a16:creationId xmlns:a16="http://schemas.microsoft.com/office/drawing/2014/main" id="{B60DC7FB-C215-4728-19B5-EBAC23B1B544}"/>
              </a:ext>
            </a:extLst>
          </p:cNvPr>
          <p:cNvPicPr>
            <a:picLocks noChangeAspect="1"/>
          </p:cNvPicPr>
          <p:nvPr/>
        </p:nvPicPr>
        <p:blipFill>
          <a:blip r:embed="rId4"/>
          <a:stretch>
            <a:fillRect/>
          </a:stretch>
        </p:blipFill>
        <p:spPr>
          <a:xfrm>
            <a:off x="8467725" y="3503295"/>
            <a:ext cx="3495675" cy="2943225"/>
          </a:xfrm>
          <a:prstGeom prst="rect">
            <a:avLst/>
          </a:prstGeom>
          <a:ln w="12700">
            <a:solidFill>
              <a:schemeClr val="bg1"/>
            </a:solidFill>
          </a:ln>
        </p:spPr>
      </p:pic>
      <p:pic>
        <p:nvPicPr>
          <p:cNvPr id="14" name="Picture 13">
            <a:extLst>
              <a:ext uri="{FF2B5EF4-FFF2-40B4-BE49-F238E27FC236}">
                <a16:creationId xmlns:a16="http://schemas.microsoft.com/office/drawing/2014/main" id="{EA4A0E98-5A57-4398-459F-84465BC64B56}"/>
              </a:ext>
            </a:extLst>
          </p:cNvPr>
          <p:cNvPicPr>
            <a:picLocks noChangeAspect="1"/>
          </p:cNvPicPr>
          <p:nvPr/>
        </p:nvPicPr>
        <p:blipFill>
          <a:blip r:embed="rId5"/>
          <a:stretch>
            <a:fillRect/>
          </a:stretch>
        </p:blipFill>
        <p:spPr>
          <a:xfrm>
            <a:off x="628651" y="485965"/>
            <a:ext cx="5605963" cy="3010662"/>
          </a:xfrm>
          <a:prstGeom prst="rect">
            <a:avLst/>
          </a:prstGeom>
          <a:ln w="12700">
            <a:solidFill>
              <a:schemeClr val="bg1"/>
            </a:solidFill>
          </a:ln>
        </p:spPr>
      </p:pic>
      <p:pic>
        <p:nvPicPr>
          <p:cNvPr id="15" name="Picture 14">
            <a:extLst>
              <a:ext uri="{FF2B5EF4-FFF2-40B4-BE49-F238E27FC236}">
                <a16:creationId xmlns:a16="http://schemas.microsoft.com/office/drawing/2014/main" id="{600C123B-DE6A-5E45-309A-91B216059A2E}"/>
              </a:ext>
            </a:extLst>
          </p:cNvPr>
          <p:cNvPicPr>
            <a:picLocks noChangeAspect="1"/>
          </p:cNvPicPr>
          <p:nvPr/>
        </p:nvPicPr>
        <p:blipFill>
          <a:blip r:embed="rId6"/>
          <a:stretch>
            <a:fillRect/>
          </a:stretch>
        </p:blipFill>
        <p:spPr>
          <a:xfrm>
            <a:off x="6234614" y="479297"/>
            <a:ext cx="5728786" cy="3010662"/>
          </a:xfrm>
          <a:prstGeom prst="rect">
            <a:avLst/>
          </a:prstGeom>
          <a:ln w="12700">
            <a:solidFill>
              <a:schemeClr val="bg1"/>
            </a:solidFill>
          </a:ln>
        </p:spPr>
      </p:pic>
    </p:spTree>
    <p:extLst>
      <p:ext uri="{BB962C8B-B14F-4D97-AF65-F5344CB8AC3E}">
        <p14:creationId xmlns:p14="http://schemas.microsoft.com/office/powerpoint/2010/main" val="3913339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05">
            <a:extLst>
              <a:ext uri="{FF2B5EF4-FFF2-40B4-BE49-F238E27FC236}">
                <a16:creationId xmlns:a16="http://schemas.microsoft.com/office/drawing/2014/main" id="{734F8B63-0C1D-770B-CA9D-EE7ACF817C1F}"/>
              </a:ext>
            </a:extLst>
          </p:cNvPr>
          <p:cNvSpPr>
            <a:spLocks noGrp="1"/>
          </p:cNvSpPr>
          <p:nvPr>
            <p:ph type="title"/>
          </p:nvPr>
        </p:nvSpPr>
        <p:spPr/>
        <p:txBody>
          <a:bodyPr/>
          <a:lstStyle/>
          <a:p>
            <a:r>
              <a:rPr lang="en-US" dirty="0"/>
              <a:t>APPROACH</a:t>
            </a:r>
          </a:p>
        </p:txBody>
      </p:sp>
      <p:pic>
        <p:nvPicPr>
          <p:cNvPr id="85" name="Picture Placeholder 84" descr="Continuous Improvement outline">
            <a:extLst>
              <a:ext uri="{FF2B5EF4-FFF2-40B4-BE49-F238E27FC236}">
                <a16:creationId xmlns:a16="http://schemas.microsoft.com/office/drawing/2014/main" id="{D65F5CE9-1D9A-9BF0-5ADD-C4E2693DA4CB}"/>
              </a:ext>
            </a:extLst>
          </p:cNvPr>
          <p:cNvPicPr>
            <a:picLocks noGrp="1" noChangeAspect="1"/>
          </p:cNvPicPr>
          <p:nvPr>
            <p:ph type="pic" sz="quarter" idx="22"/>
          </p:nvPr>
        </p:nvPicPr>
        <p:blipFill rotWithShape="1">
          <a:blip r:embed="rId2"/>
          <a:srcRect t="517" b="517"/>
          <a:stretch/>
        </p:blipFill>
        <p:spPr>
          <a:xfrm>
            <a:off x="1583555" y="2980517"/>
            <a:ext cx="713074" cy="713074"/>
          </a:xfrm>
        </p:spPr>
      </p:pic>
      <p:pic>
        <p:nvPicPr>
          <p:cNvPr id="86" name="Picture Placeholder 85" descr="Wallet outline">
            <a:extLst>
              <a:ext uri="{FF2B5EF4-FFF2-40B4-BE49-F238E27FC236}">
                <a16:creationId xmlns:a16="http://schemas.microsoft.com/office/drawing/2014/main" id="{EDC60F06-D73E-F719-14FA-A6F1ECF09300}"/>
              </a:ext>
            </a:extLst>
          </p:cNvPr>
          <p:cNvPicPr>
            <a:picLocks noGrp="1" noChangeAspect="1"/>
          </p:cNvPicPr>
          <p:nvPr>
            <p:ph type="pic" sz="quarter" idx="23"/>
          </p:nvPr>
        </p:nvPicPr>
        <p:blipFill rotWithShape="1">
          <a:blip r:embed="rId3"/>
          <a:srcRect t="128" b="128"/>
          <a:stretch/>
        </p:blipFill>
        <p:spPr/>
      </p:pic>
      <p:pic>
        <p:nvPicPr>
          <p:cNvPr id="87" name="Picture Placeholder 86" descr="Piggy Bank outline">
            <a:extLst>
              <a:ext uri="{FF2B5EF4-FFF2-40B4-BE49-F238E27FC236}">
                <a16:creationId xmlns:a16="http://schemas.microsoft.com/office/drawing/2014/main" id="{ED53247D-56A2-6AB9-6FF9-0313BD7DB9E8}"/>
              </a:ext>
            </a:extLst>
          </p:cNvPr>
          <p:cNvPicPr>
            <a:picLocks noGrp="1" noChangeAspect="1"/>
          </p:cNvPicPr>
          <p:nvPr>
            <p:ph type="pic" sz="quarter" idx="24"/>
          </p:nvPr>
        </p:nvPicPr>
        <p:blipFill rotWithShape="1">
          <a:blip r:embed="rId4"/>
          <a:srcRect/>
          <a:stretch/>
        </p:blipFill>
        <p:spPr/>
      </p:pic>
      <p:pic>
        <p:nvPicPr>
          <p:cNvPr id="88" name="Picture Placeholder 87" descr="Bitcoin outline">
            <a:extLst>
              <a:ext uri="{FF2B5EF4-FFF2-40B4-BE49-F238E27FC236}">
                <a16:creationId xmlns:a16="http://schemas.microsoft.com/office/drawing/2014/main" id="{32BC0F61-A0C8-5BEF-A6E9-0E7ADE645FA6}"/>
              </a:ext>
            </a:extLst>
          </p:cNvPr>
          <p:cNvPicPr>
            <a:picLocks noGrp="1" noChangeAspect="1"/>
          </p:cNvPicPr>
          <p:nvPr>
            <p:ph type="pic" sz="quarter" idx="25"/>
          </p:nvPr>
        </p:nvPicPr>
        <p:blipFill rotWithShape="1">
          <a:blip r:embed="rId5"/>
          <a:srcRect l="345" r="345"/>
          <a:stretch/>
        </p:blipFill>
        <p:spPr/>
      </p:pic>
      <p:pic>
        <p:nvPicPr>
          <p:cNvPr id="90" name="Picture Placeholder 89" descr="Exponential Graph outline">
            <a:extLst>
              <a:ext uri="{FF2B5EF4-FFF2-40B4-BE49-F238E27FC236}">
                <a16:creationId xmlns:a16="http://schemas.microsoft.com/office/drawing/2014/main" id="{86472D92-CAA9-AF6F-549B-2EE170C70DD7}"/>
              </a:ext>
            </a:extLst>
          </p:cNvPr>
          <p:cNvPicPr>
            <a:picLocks noGrp="1" noChangeAspect="1"/>
          </p:cNvPicPr>
          <p:nvPr>
            <p:ph type="pic" sz="quarter" idx="26"/>
          </p:nvPr>
        </p:nvPicPr>
        <p:blipFill rotWithShape="1">
          <a:blip r:embed="rId6"/>
          <a:srcRect/>
          <a:stretch/>
        </p:blipFill>
        <p:spPr/>
      </p:pic>
      <p:sp>
        <p:nvSpPr>
          <p:cNvPr id="3" name="Text Placeholder 2">
            <a:extLst>
              <a:ext uri="{FF2B5EF4-FFF2-40B4-BE49-F238E27FC236}">
                <a16:creationId xmlns:a16="http://schemas.microsoft.com/office/drawing/2014/main" id="{0CF4EECB-47E7-26A0-F3A1-ACAE7AEE5741}"/>
              </a:ext>
            </a:extLst>
          </p:cNvPr>
          <p:cNvSpPr>
            <a:spLocks noGrp="1"/>
          </p:cNvSpPr>
          <p:nvPr>
            <p:ph type="body" sz="quarter" idx="12"/>
          </p:nvPr>
        </p:nvSpPr>
        <p:spPr/>
        <p:txBody>
          <a:bodyPr/>
          <a:lstStyle/>
          <a:p>
            <a:r>
              <a:rPr lang="en-US" dirty="0"/>
              <a:t>Step 1</a:t>
            </a:r>
          </a:p>
        </p:txBody>
      </p:sp>
      <p:sp>
        <p:nvSpPr>
          <p:cNvPr id="133" name="Text Placeholder 132">
            <a:extLst>
              <a:ext uri="{FF2B5EF4-FFF2-40B4-BE49-F238E27FC236}">
                <a16:creationId xmlns:a16="http://schemas.microsoft.com/office/drawing/2014/main" id="{0D7DF893-CDC1-A213-86BF-C9C73F979CC5}"/>
              </a:ext>
            </a:extLst>
          </p:cNvPr>
          <p:cNvSpPr>
            <a:spLocks noGrp="1"/>
          </p:cNvSpPr>
          <p:nvPr>
            <p:ph type="body" sz="quarter" idx="28"/>
          </p:nvPr>
        </p:nvSpPr>
        <p:spPr/>
        <p:txBody>
          <a:bodyPr/>
          <a:lstStyle/>
          <a:p>
            <a:endParaRPr lang="en-US" dirty="0"/>
          </a:p>
        </p:txBody>
      </p:sp>
      <p:sp>
        <p:nvSpPr>
          <p:cNvPr id="5" name="Text Placeholder 4">
            <a:extLst>
              <a:ext uri="{FF2B5EF4-FFF2-40B4-BE49-F238E27FC236}">
                <a16:creationId xmlns:a16="http://schemas.microsoft.com/office/drawing/2014/main" id="{AC2F0535-53EA-30FB-770D-0C92BEEF3F6D}"/>
              </a:ext>
            </a:extLst>
          </p:cNvPr>
          <p:cNvSpPr>
            <a:spLocks noGrp="1"/>
          </p:cNvSpPr>
          <p:nvPr>
            <p:ph type="body" sz="quarter" idx="14"/>
          </p:nvPr>
        </p:nvSpPr>
        <p:spPr/>
        <p:txBody>
          <a:bodyPr/>
          <a:lstStyle/>
          <a:p>
            <a:pPr lvl="0"/>
            <a:r>
              <a:rPr lang="en-US" dirty="0"/>
              <a:t>Step 2</a:t>
            </a:r>
          </a:p>
        </p:txBody>
      </p:sp>
      <p:sp>
        <p:nvSpPr>
          <p:cNvPr id="134" name="Text Placeholder 133">
            <a:extLst>
              <a:ext uri="{FF2B5EF4-FFF2-40B4-BE49-F238E27FC236}">
                <a16:creationId xmlns:a16="http://schemas.microsoft.com/office/drawing/2014/main" id="{9CE100CE-4574-F901-234D-B9BEED642B9B}"/>
              </a:ext>
            </a:extLst>
          </p:cNvPr>
          <p:cNvSpPr>
            <a:spLocks noGrp="1"/>
          </p:cNvSpPr>
          <p:nvPr>
            <p:ph type="body" sz="quarter" idx="29"/>
          </p:nvPr>
        </p:nvSpPr>
        <p:spPr/>
        <p:txBody>
          <a:bodyPr/>
          <a:lstStyle/>
          <a:p>
            <a:endParaRPr lang="en-US" dirty="0"/>
          </a:p>
        </p:txBody>
      </p:sp>
      <p:sp>
        <p:nvSpPr>
          <p:cNvPr id="7" name="Text Placeholder 6">
            <a:extLst>
              <a:ext uri="{FF2B5EF4-FFF2-40B4-BE49-F238E27FC236}">
                <a16:creationId xmlns:a16="http://schemas.microsoft.com/office/drawing/2014/main" id="{31511481-29C6-275B-963E-B5AF2E87ADA2}"/>
              </a:ext>
            </a:extLst>
          </p:cNvPr>
          <p:cNvSpPr>
            <a:spLocks noGrp="1"/>
          </p:cNvSpPr>
          <p:nvPr>
            <p:ph type="body" sz="quarter" idx="16"/>
          </p:nvPr>
        </p:nvSpPr>
        <p:spPr/>
        <p:txBody>
          <a:bodyPr/>
          <a:lstStyle/>
          <a:p>
            <a:pPr lvl="0"/>
            <a:r>
              <a:rPr lang="en-US" dirty="0"/>
              <a:t>Step 3</a:t>
            </a:r>
          </a:p>
        </p:txBody>
      </p:sp>
      <p:sp>
        <p:nvSpPr>
          <p:cNvPr id="135" name="Text Placeholder 134">
            <a:extLst>
              <a:ext uri="{FF2B5EF4-FFF2-40B4-BE49-F238E27FC236}">
                <a16:creationId xmlns:a16="http://schemas.microsoft.com/office/drawing/2014/main" id="{288EBDBE-0ABC-82CE-4598-09F65E315AD7}"/>
              </a:ext>
            </a:extLst>
          </p:cNvPr>
          <p:cNvSpPr>
            <a:spLocks noGrp="1"/>
          </p:cNvSpPr>
          <p:nvPr>
            <p:ph type="body" sz="quarter" idx="30"/>
          </p:nvPr>
        </p:nvSpPr>
        <p:spPr/>
        <p:txBody>
          <a:bodyPr/>
          <a:lstStyle/>
          <a:p>
            <a:endParaRPr lang="en-US" dirty="0"/>
          </a:p>
        </p:txBody>
      </p:sp>
      <p:sp>
        <p:nvSpPr>
          <p:cNvPr id="9" name="Text Placeholder 8">
            <a:extLst>
              <a:ext uri="{FF2B5EF4-FFF2-40B4-BE49-F238E27FC236}">
                <a16:creationId xmlns:a16="http://schemas.microsoft.com/office/drawing/2014/main" id="{2F32973A-CF94-1C2B-BB12-B563173CC79A}"/>
              </a:ext>
            </a:extLst>
          </p:cNvPr>
          <p:cNvSpPr>
            <a:spLocks noGrp="1"/>
          </p:cNvSpPr>
          <p:nvPr>
            <p:ph type="body" sz="quarter" idx="18"/>
          </p:nvPr>
        </p:nvSpPr>
        <p:spPr/>
        <p:txBody>
          <a:bodyPr/>
          <a:lstStyle/>
          <a:p>
            <a:pPr lvl="0"/>
            <a:r>
              <a:rPr lang="en-US" dirty="0"/>
              <a:t>Step 4</a:t>
            </a:r>
          </a:p>
        </p:txBody>
      </p:sp>
      <p:sp>
        <p:nvSpPr>
          <p:cNvPr id="136" name="Text Placeholder 135">
            <a:extLst>
              <a:ext uri="{FF2B5EF4-FFF2-40B4-BE49-F238E27FC236}">
                <a16:creationId xmlns:a16="http://schemas.microsoft.com/office/drawing/2014/main" id="{14F6CD04-2A18-A6BD-AAB9-1D30D1563399}"/>
              </a:ext>
            </a:extLst>
          </p:cNvPr>
          <p:cNvSpPr>
            <a:spLocks noGrp="1"/>
          </p:cNvSpPr>
          <p:nvPr>
            <p:ph type="body" sz="quarter" idx="31"/>
          </p:nvPr>
        </p:nvSpPr>
        <p:spPr/>
        <p:txBody>
          <a:bodyPr/>
          <a:lstStyle/>
          <a:p>
            <a:endParaRPr lang="en-US" dirty="0"/>
          </a:p>
        </p:txBody>
      </p:sp>
      <p:sp>
        <p:nvSpPr>
          <p:cNvPr id="11" name="Text Placeholder 10">
            <a:extLst>
              <a:ext uri="{FF2B5EF4-FFF2-40B4-BE49-F238E27FC236}">
                <a16:creationId xmlns:a16="http://schemas.microsoft.com/office/drawing/2014/main" id="{CE7AA813-84F0-DB50-F6B6-A29A94662DAD}"/>
              </a:ext>
            </a:extLst>
          </p:cNvPr>
          <p:cNvSpPr>
            <a:spLocks noGrp="1"/>
          </p:cNvSpPr>
          <p:nvPr>
            <p:ph type="body" sz="quarter" idx="20"/>
          </p:nvPr>
        </p:nvSpPr>
        <p:spPr/>
        <p:txBody>
          <a:bodyPr/>
          <a:lstStyle/>
          <a:p>
            <a:pPr lvl="0"/>
            <a:r>
              <a:rPr lang="en-US" dirty="0"/>
              <a:t>Step 5</a:t>
            </a:r>
          </a:p>
        </p:txBody>
      </p:sp>
      <p:sp>
        <p:nvSpPr>
          <p:cNvPr id="137" name="Text Placeholder 136">
            <a:extLst>
              <a:ext uri="{FF2B5EF4-FFF2-40B4-BE49-F238E27FC236}">
                <a16:creationId xmlns:a16="http://schemas.microsoft.com/office/drawing/2014/main" id="{C171CBDB-4593-F4D1-30E9-A47F4C7CADAF}"/>
              </a:ext>
            </a:extLst>
          </p:cNvPr>
          <p:cNvSpPr>
            <a:spLocks noGrp="1"/>
          </p:cNvSpPr>
          <p:nvPr>
            <p:ph type="body" sz="quarter" idx="32"/>
          </p:nvPr>
        </p:nvSpPr>
        <p:spPr/>
        <p:txBody>
          <a:bodyPr/>
          <a:lstStyle/>
          <a:p>
            <a:endParaRPr lang="en-US" dirty="0"/>
          </a:p>
        </p:txBody>
      </p:sp>
      <p:sp>
        <p:nvSpPr>
          <p:cNvPr id="69" name="Text Placeholder 68">
            <a:extLst>
              <a:ext uri="{FF2B5EF4-FFF2-40B4-BE49-F238E27FC236}">
                <a16:creationId xmlns:a16="http://schemas.microsoft.com/office/drawing/2014/main" id="{4BBDF45D-9B32-0154-7602-2C43DAF6C0A6}"/>
              </a:ext>
            </a:extLst>
          </p:cNvPr>
          <p:cNvSpPr>
            <a:spLocks noGrp="1"/>
          </p:cNvSpPr>
          <p:nvPr>
            <p:ph type="body" sz="quarter" idx="13"/>
          </p:nvPr>
        </p:nvSpPr>
        <p:spPr>
          <a:xfrm>
            <a:off x="1380744" y="4599432"/>
            <a:ext cx="1575816" cy="740664"/>
          </a:xfrm>
        </p:spPr>
        <p:txBody>
          <a:bodyPr/>
          <a:lstStyle/>
          <a:p>
            <a:r>
              <a:rPr lang="en-US" dirty="0"/>
              <a:t>Understanding the various columns in the data.</a:t>
            </a:r>
          </a:p>
          <a:p>
            <a:endParaRPr lang="en-US" dirty="0"/>
          </a:p>
        </p:txBody>
      </p:sp>
      <p:sp>
        <p:nvSpPr>
          <p:cNvPr id="70" name="Text Placeholder 69">
            <a:extLst>
              <a:ext uri="{FF2B5EF4-FFF2-40B4-BE49-F238E27FC236}">
                <a16:creationId xmlns:a16="http://schemas.microsoft.com/office/drawing/2014/main" id="{38FF6C9F-C7C5-37D5-4C61-BA14A636B732}"/>
              </a:ext>
            </a:extLst>
          </p:cNvPr>
          <p:cNvSpPr>
            <a:spLocks noGrp="1"/>
          </p:cNvSpPr>
          <p:nvPr>
            <p:ph type="body" sz="quarter" idx="15"/>
          </p:nvPr>
        </p:nvSpPr>
        <p:spPr/>
        <p:txBody>
          <a:bodyPr/>
          <a:lstStyle/>
          <a:p>
            <a:r>
              <a:rPr lang="en-US" dirty="0"/>
              <a:t>Dealing with data by cleaning, fixing null values.</a:t>
            </a:r>
          </a:p>
          <a:p>
            <a:endParaRPr lang="en-US" dirty="0"/>
          </a:p>
        </p:txBody>
      </p:sp>
      <p:sp>
        <p:nvSpPr>
          <p:cNvPr id="71" name="Text Placeholder 70">
            <a:extLst>
              <a:ext uri="{FF2B5EF4-FFF2-40B4-BE49-F238E27FC236}">
                <a16:creationId xmlns:a16="http://schemas.microsoft.com/office/drawing/2014/main" id="{5973BD56-1612-983E-EA67-F4039B062085}"/>
              </a:ext>
            </a:extLst>
          </p:cNvPr>
          <p:cNvSpPr>
            <a:spLocks noGrp="1"/>
          </p:cNvSpPr>
          <p:nvPr>
            <p:ph type="body" sz="quarter" idx="17"/>
          </p:nvPr>
        </p:nvSpPr>
        <p:spPr>
          <a:xfrm>
            <a:off x="5724144" y="4599432"/>
            <a:ext cx="1566674" cy="740664"/>
          </a:xfrm>
        </p:spPr>
        <p:txBody>
          <a:bodyPr/>
          <a:lstStyle/>
          <a:p>
            <a:r>
              <a:rPr lang="en-US" dirty="0"/>
              <a:t>Identifying outliers, creating new columns for ease.</a:t>
            </a:r>
          </a:p>
          <a:p>
            <a:endParaRPr lang="en-US" dirty="0"/>
          </a:p>
        </p:txBody>
      </p:sp>
      <p:sp>
        <p:nvSpPr>
          <p:cNvPr id="72" name="Text Placeholder 71">
            <a:extLst>
              <a:ext uri="{FF2B5EF4-FFF2-40B4-BE49-F238E27FC236}">
                <a16:creationId xmlns:a16="http://schemas.microsoft.com/office/drawing/2014/main" id="{840CFADA-CAD6-2A04-5B15-5DB4DD6A84E0}"/>
              </a:ext>
            </a:extLst>
          </p:cNvPr>
          <p:cNvSpPr>
            <a:spLocks noGrp="1"/>
          </p:cNvSpPr>
          <p:nvPr>
            <p:ph type="body" sz="quarter" idx="19"/>
          </p:nvPr>
        </p:nvSpPr>
        <p:spPr>
          <a:xfrm>
            <a:off x="7872983" y="4599432"/>
            <a:ext cx="1718885" cy="740664"/>
          </a:xfrm>
        </p:spPr>
        <p:txBody>
          <a:bodyPr/>
          <a:lstStyle/>
          <a:p>
            <a:r>
              <a:rPr lang="en-US" dirty="0"/>
              <a:t>Making pivot tables, charts, formulas to visualize information needed</a:t>
            </a:r>
          </a:p>
        </p:txBody>
      </p:sp>
      <p:sp>
        <p:nvSpPr>
          <p:cNvPr id="73" name="Text Placeholder 72">
            <a:extLst>
              <a:ext uri="{FF2B5EF4-FFF2-40B4-BE49-F238E27FC236}">
                <a16:creationId xmlns:a16="http://schemas.microsoft.com/office/drawing/2014/main" id="{DB3347BB-2913-A230-8362-2B778394E7CE}"/>
              </a:ext>
            </a:extLst>
          </p:cNvPr>
          <p:cNvSpPr>
            <a:spLocks noGrp="1"/>
          </p:cNvSpPr>
          <p:nvPr>
            <p:ph type="body" sz="quarter" idx="21"/>
          </p:nvPr>
        </p:nvSpPr>
        <p:spPr>
          <a:xfrm>
            <a:off x="10058399" y="4599432"/>
            <a:ext cx="1511559" cy="740664"/>
          </a:xfrm>
        </p:spPr>
        <p:txBody>
          <a:bodyPr/>
          <a:lstStyle/>
          <a:p>
            <a:pPr lvl="0"/>
            <a:r>
              <a:rPr lang="en-US" dirty="0"/>
              <a:t>Gaining valuable insights from the data</a:t>
            </a:r>
          </a:p>
        </p:txBody>
      </p:sp>
    </p:spTree>
    <p:extLst>
      <p:ext uri="{BB962C8B-B14F-4D97-AF65-F5344CB8AC3E}">
        <p14:creationId xmlns:p14="http://schemas.microsoft.com/office/powerpoint/2010/main" val="3510130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A31A6F-3C65-1E3A-7C77-EF5E33AA1182}"/>
              </a:ext>
            </a:extLst>
          </p:cNvPr>
          <p:cNvPicPr>
            <a:picLocks noChangeAspect="1"/>
          </p:cNvPicPr>
          <p:nvPr/>
        </p:nvPicPr>
        <p:blipFill>
          <a:blip r:embed="rId2"/>
          <a:stretch>
            <a:fillRect/>
          </a:stretch>
        </p:blipFill>
        <p:spPr>
          <a:xfrm>
            <a:off x="589788" y="516907"/>
            <a:ext cx="5506212" cy="2900511"/>
          </a:xfrm>
          <a:prstGeom prst="rect">
            <a:avLst/>
          </a:prstGeom>
          <a:ln w="12700">
            <a:solidFill>
              <a:schemeClr val="bg1"/>
            </a:solidFill>
          </a:ln>
        </p:spPr>
      </p:pic>
      <p:pic>
        <p:nvPicPr>
          <p:cNvPr id="8" name="Picture 7">
            <a:extLst>
              <a:ext uri="{FF2B5EF4-FFF2-40B4-BE49-F238E27FC236}">
                <a16:creationId xmlns:a16="http://schemas.microsoft.com/office/drawing/2014/main" id="{13B5379C-849C-B91B-114F-B91C6916A51A}"/>
              </a:ext>
            </a:extLst>
          </p:cNvPr>
          <p:cNvPicPr>
            <a:picLocks noChangeAspect="1"/>
          </p:cNvPicPr>
          <p:nvPr/>
        </p:nvPicPr>
        <p:blipFill>
          <a:blip r:embed="rId3"/>
          <a:stretch>
            <a:fillRect/>
          </a:stretch>
        </p:blipFill>
        <p:spPr>
          <a:xfrm>
            <a:off x="6095999" y="516907"/>
            <a:ext cx="5506212" cy="2912092"/>
          </a:xfrm>
          <a:prstGeom prst="rect">
            <a:avLst/>
          </a:prstGeom>
          <a:ln w="12700">
            <a:solidFill>
              <a:schemeClr val="bg1"/>
            </a:solidFill>
          </a:ln>
        </p:spPr>
      </p:pic>
      <p:pic>
        <p:nvPicPr>
          <p:cNvPr id="9" name="Picture 8">
            <a:extLst>
              <a:ext uri="{FF2B5EF4-FFF2-40B4-BE49-F238E27FC236}">
                <a16:creationId xmlns:a16="http://schemas.microsoft.com/office/drawing/2014/main" id="{8E800181-8E5B-50CC-2969-46E9D5857179}"/>
              </a:ext>
            </a:extLst>
          </p:cNvPr>
          <p:cNvPicPr>
            <a:picLocks noChangeAspect="1"/>
          </p:cNvPicPr>
          <p:nvPr/>
        </p:nvPicPr>
        <p:blipFill>
          <a:blip r:embed="rId4"/>
          <a:stretch>
            <a:fillRect/>
          </a:stretch>
        </p:blipFill>
        <p:spPr>
          <a:xfrm>
            <a:off x="589787" y="3417417"/>
            <a:ext cx="5506211" cy="2946837"/>
          </a:xfrm>
          <a:prstGeom prst="rect">
            <a:avLst/>
          </a:prstGeom>
          <a:ln w="12700">
            <a:solidFill>
              <a:schemeClr val="bg1"/>
            </a:solidFill>
          </a:ln>
        </p:spPr>
      </p:pic>
      <p:pic>
        <p:nvPicPr>
          <p:cNvPr id="10" name="Picture 9">
            <a:extLst>
              <a:ext uri="{FF2B5EF4-FFF2-40B4-BE49-F238E27FC236}">
                <a16:creationId xmlns:a16="http://schemas.microsoft.com/office/drawing/2014/main" id="{5F60781E-FD71-355F-6189-01668F43CDA2}"/>
              </a:ext>
            </a:extLst>
          </p:cNvPr>
          <p:cNvPicPr>
            <a:picLocks noChangeAspect="1"/>
          </p:cNvPicPr>
          <p:nvPr/>
        </p:nvPicPr>
        <p:blipFill>
          <a:blip r:embed="rId5"/>
          <a:stretch>
            <a:fillRect/>
          </a:stretch>
        </p:blipFill>
        <p:spPr>
          <a:xfrm>
            <a:off x="6095998" y="3428998"/>
            <a:ext cx="5506210" cy="2946837"/>
          </a:xfrm>
          <a:prstGeom prst="rect">
            <a:avLst/>
          </a:prstGeom>
          <a:ln w="12700">
            <a:solidFill>
              <a:schemeClr val="bg1"/>
            </a:solidFill>
          </a:ln>
        </p:spPr>
      </p:pic>
    </p:spTree>
    <p:extLst>
      <p:ext uri="{BB962C8B-B14F-4D97-AF65-F5344CB8AC3E}">
        <p14:creationId xmlns:p14="http://schemas.microsoft.com/office/powerpoint/2010/main" val="2527222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9F81-358D-CDD5-EB18-8E53CE9AC937}"/>
              </a:ext>
            </a:extLst>
          </p:cNvPr>
          <p:cNvSpPr>
            <a:spLocks noGrp="1"/>
          </p:cNvSpPr>
          <p:nvPr>
            <p:ph type="title"/>
          </p:nvPr>
        </p:nvSpPr>
        <p:spPr>
          <a:xfrm>
            <a:off x="1526286" y="438299"/>
            <a:ext cx="8878824" cy="1005840"/>
          </a:xfrm>
        </p:spPr>
        <p:txBody>
          <a:bodyPr/>
          <a:lstStyle/>
          <a:p>
            <a:r>
              <a:rPr lang="en-US" dirty="0">
                <a:solidFill>
                  <a:schemeClr val="tx2">
                    <a:lumMod val="20000"/>
                    <a:lumOff val="80000"/>
                  </a:schemeClr>
                </a:solidFill>
              </a:rPr>
              <a:t>Insights</a:t>
            </a:r>
          </a:p>
        </p:txBody>
      </p:sp>
      <p:sp>
        <p:nvSpPr>
          <p:cNvPr id="4" name="TextBox 3">
            <a:extLst>
              <a:ext uri="{FF2B5EF4-FFF2-40B4-BE49-F238E27FC236}">
                <a16:creationId xmlns:a16="http://schemas.microsoft.com/office/drawing/2014/main" id="{2B971286-465E-6EB7-4488-3C2EC97D6E64}"/>
              </a:ext>
            </a:extLst>
          </p:cNvPr>
          <p:cNvSpPr txBox="1"/>
          <p:nvPr/>
        </p:nvSpPr>
        <p:spPr>
          <a:xfrm>
            <a:off x="1314450" y="1628686"/>
            <a:ext cx="9982200" cy="4524315"/>
          </a:xfrm>
          <a:prstGeom prst="rect">
            <a:avLst/>
          </a:prstGeom>
          <a:noFill/>
        </p:spPr>
        <p:txBody>
          <a:bodyPr wrap="square">
            <a:spAutoFit/>
          </a:bodyPr>
          <a:lstStyle/>
          <a:p>
            <a:pPr algn="l"/>
            <a:r>
              <a:rPr lang="en-US" i="0" dirty="0">
                <a:solidFill>
                  <a:schemeClr val="bg1"/>
                </a:solidFill>
                <a:effectLst/>
              </a:rPr>
              <a:t>Working individuals </a:t>
            </a:r>
            <a:r>
              <a:rPr lang="en-US" b="0" i="0" dirty="0">
                <a:solidFill>
                  <a:schemeClr val="bg1"/>
                </a:solidFill>
                <a:effectLst/>
              </a:rPr>
              <a:t>have the highest number of both Non-Defaulters (no-difficulty) and Defaulter (difficulty) instances in loan payments. This suggests that while many working individuals manage their loans well, a significant portion still struggles.</a:t>
            </a:r>
          </a:p>
          <a:p>
            <a:pPr algn="l"/>
            <a:endParaRPr lang="en-US" dirty="0">
              <a:solidFill>
                <a:schemeClr val="bg1"/>
              </a:solidFill>
            </a:endParaRPr>
          </a:p>
          <a:p>
            <a:pPr algn="l"/>
            <a:r>
              <a:rPr lang="en-US" dirty="0">
                <a:solidFill>
                  <a:schemeClr val="bg1"/>
                </a:solidFill>
              </a:rPr>
              <a:t>Individuals with 2 family members have the highest instances of both </a:t>
            </a:r>
            <a:r>
              <a:rPr lang="en-US" b="0" i="0" dirty="0">
                <a:solidFill>
                  <a:schemeClr val="bg1"/>
                </a:solidFill>
                <a:effectLst/>
              </a:rPr>
              <a:t>Non-Defaulters and Defaulters</a:t>
            </a:r>
            <a:r>
              <a:rPr lang="en-US" dirty="0">
                <a:solidFill>
                  <a:schemeClr val="bg1"/>
                </a:solidFill>
              </a:rPr>
              <a:t>. This could imply that having a small family might not significantly impact loan payment difficulties.</a:t>
            </a:r>
          </a:p>
          <a:p>
            <a:pPr algn="l"/>
            <a:r>
              <a:rPr lang="en-US" dirty="0">
                <a:solidFill>
                  <a:schemeClr val="bg1"/>
                </a:solidFill>
              </a:rPr>
              <a:t>Larger family sizes (e.g., 6 or more members) show fewer instances overall, which might suggest either fewer loans taken or better financial management in larger families.</a:t>
            </a:r>
          </a:p>
          <a:p>
            <a:pPr algn="l"/>
            <a:endParaRPr lang="en-US" b="0" i="0" dirty="0">
              <a:solidFill>
                <a:schemeClr val="bg1"/>
              </a:solidFill>
              <a:effectLst/>
            </a:endParaRPr>
          </a:p>
          <a:p>
            <a:pPr algn="l"/>
            <a:r>
              <a:rPr lang="en-US" dirty="0">
                <a:solidFill>
                  <a:schemeClr val="bg1"/>
                </a:solidFill>
              </a:rPr>
              <a:t>The number of defaulters that are females are almost the same as male-defaulters. However females also have the highest instances of non-defaulters indicating female applicants pay dues on time.</a:t>
            </a:r>
          </a:p>
          <a:p>
            <a:pPr algn="l"/>
            <a:endParaRPr lang="en-US" b="0" i="0" dirty="0">
              <a:solidFill>
                <a:schemeClr val="bg1"/>
              </a:solidFill>
              <a:effectLst/>
            </a:endParaRPr>
          </a:p>
          <a:p>
            <a:r>
              <a:rPr lang="en-US" i="0" dirty="0">
                <a:solidFill>
                  <a:schemeClr val="bg1"/>
                </a:solidFill>
                <a:effectLst/>
              </a:rPr>
              <a:t>Both parents </a:t>
            </a:r>
            <a:r>
              <a:rPr lang="en-US" b="0" i="0" dirty="0">
                <a:solidFill>
                  <a:schemeClr val="bg1"/>
                </a:solidFill>
                <a:effectLst/>
              </a:rPr>
              <a:t>show higher numbers for both ‘Non-Defaulters and Defaulters compared to single parents. This suggests that dual-parent households might have more financial responsibilities, leading to varied loan payment experiences.</a:t>
            </a:r>
          </a:p>
          <a:p>
            <a:pPr algn="l"/>
            <a:endParaRPr lang="en-US" b="0" i="0" dirty="0">
              <a:solidFill>
                <a:schemeClr val="bg1"/>
              </a:solidFill>
              <a:effectLst/>
            </a:endParaRPr>
          </a:p>
        </p:txBody>
      </p:sp>
    </p:spTree>
    <p:extLst>
      <p:ext uri="{BB962C8B-B14F-4D97-AF65-F5344CB8AC3E}">
        <p14:creationId xmlns:p14="http://schemas.microsoft.com/office/powerpoint/2010/main" val="3595120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971286-465E-6EB7-4488-3C2EC97D6E64}"/>
              </a:ext>
            </a:extLst>
          </p:cNvPr>
          <p:cNvSpPr txBox="1"/>
          <p:nvPr/>
        </p:nvSpPr>
        <p:spPr>
          <a:xfrm>
            <a:off x="1343025" y="1447711"/>
            <a:ext cx="9982200" cy="5078313"/>
          </a:xfrm>
          <a:prstGeom prst="rect">
            <a:avLst/>
          </a:prstGeom>
          <a:noFill/>
        </p:spPr>
        <p:txBody>
          <a:bodyPr wrap="square">
            <a:spAutoFit/>
          </a:bodyPr>
          <a:lstStyle/>
          <a:p>
            <a:pPr algn="l"/>
            <a:r>
              <a:rPr lang="en-US" b="0" i="0" dirty="0">
                <a:solidFill>
                  <a:schemeClr val="bg1"/>
                </a:solidFill>
                <a:effectLst/>
              </a:rPr>
              <a:t>The chart indicates that region with rating ‘2’ has higher instances of loan payment difficulties as well as the number of applicants in general. This could be due to regional economic conditions or varying cost of living as well as higher population of the region.</a:t>
            </a:r>
          </a:p>
          <a:p>
            <a:pPr algn="l"/>
            <a:endParaRPr lang="en-US" dirty="0">
              <a:solidFill>
                <a:schemeClr val="bg1"/>
              </a:solidFill>
            </a:endParaRPr>
          </a:p>
          <a:p>
            <a:pPr algn="l"/>
            <a:r>
              <a:rPr lang="en-US" i="0" dirty="0">
                <a:solidFill>
                  <a:schemeClr val="bg1"/>
                </a:solidFill>
                <a:effectLst/>
              </a:rPr>
              <a:t>Considering most applicants are married individuals, they also report the highest number of non-defaulters followed by those in civil marriages. Single/not married individuals show a higher incidence of difficulty, suggesting that marital status might influence financial stability and loan repayment capabilities.</a:t>
            </a:r>
          </a:p>
          <a:p>
            <a:pPr algn="l"/>
            <a:endParaRPr lang="en-US" dirty="0">
              <a:solidFill>
                <a:schemeClr val="bg1"/>
              </a:solidFill>
            </a:endParaRPr>
          </a:p>
          <a:p>
            <a:r>
              <a:rPr lang="en-US" dirty="0">
                <a:solidFill>
                  <a:schemeClr val="bg1"/>
                </a:solidFill>
              </a:rPr>
              <a:t>Higher education levels might correlate with better financial management or higher income.</a:t>
            </a:r>
          </a:p>
          <a:p>
            <a:r>
              <a:rPr lang="en-US" dirty="0">
                <a:solidFill>
                  <a:schemeClr val="bg1"/>
                </a:solidFill>
              </a:rPr>
              <a:t>Individuals with secondary education have the most instances of defaulting but also the most applicants.</a:t>
            </a:r>
          </a:p>
          <a:p>
            <a:endParaRPr lang="en-US" dirty="0">
              <a:solidFill>
                <a:schemeClr val="bg1"/>
              </a:solidFill>
            </a:endParaRPr>
          </a:p>
          <a:p>
            <a:r>
              <a:rPr lang="en-US" b="0" i="0" dirty="0">
                <a:solidFill>
                  <a:schemeClr val="bg1"/>
                </a:solidFill>
                <a:effectLst/>
              </a:rPr>
              <a:t>People living in their own </a:t>
            </a:r>
            <a:r>
              <a:rPr lang="en-US" i="0" dirty="0">
                <a:solidFill>
                  <a:schemeClr val="bg1"/>
                </a:solidFill>
                <a:effectLst/>
              </a:rPr>
              <a:t>house/apartment </a:t>
            </a:r>
            <a:r>
              <a:rPr lang="en-US" b="0" i="0" dirty="0">
                <a:solidFill>
                  <a:schemeClr val="bg1"/>
                </a:solidFill>
                <a:effectLst/>
              </a:rPr>
              <a:t>generally report no difficulty but certain scenarios may have led to defaulting.</a:t>
            </a:r>
          </a:p>
          <a:p>
            <a:endParaRPr lang="en-US" dirty="0">
              <a:solidFill>
                <a:schemeClr val="bg1"/>
              </a:solidFill>
            </a:endParaRPr>
          </a:p>
          <a:p>
            <a:pPr algn="l"/>
            <a:endParaRPr lang="en-US" i="0" dirty="0">
              <a:solidFill>
                <a:schemeClr val="bg1"/>
              </a:solidFill>
              <a:effectLst/>
            </a:endParaRPr>
          </a:p>
          <a:p>
            <a:pPr algn="l"/>
            <a:endParaRPr lang="en-US" b="0" i="0" dirty="0">
              <a:solidFill>
                <a:schemeClr val="bg1"/>
              </a:solidFill>
              <a:effectLst/>
            </a:endParaRPr>
          </a:p>
        </p:txBody>
      </p:sp>
    </p:spTree>
    <p:extLst>
      <p:ext uri="{BB962C8B-B14F-4D97-AF65-F5344CB8AC3E}">
        <p14:creationId xmlns:p14="http://schemas.microsoft.com/office/powerpoint/2010/main" val="2123694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971286-465E-6EB7-4488-3C2EC97D6E64}"/>
              </a:ext>
            </a:extLst>
          </p:cNvPr>
          <p:cNvSpPr txBox="1"/>
          <p:nvPr/>
        </p:nvSpPr>
        <p:spPr>
          <a:xfrm>
            <a:off x="1104900" y="889843"/>
            <a:ext cx="9982200" cy="5078313"/>
          </a:xfrm>
          <a:prstGeom prst="rect">
            <a:avLst/>
          </a:prstGeom>
          <a:noFill/>
        </p:spPr>
        <p:txBody>
          <a:bodyPr wrap="square">
            <a:spAutoFit/>
          </a:bodyPr>
          <a:lstStyle/>
          <a:p>
            <a:pPr algn="l">
              <a:buFont typeface="+mj-lt"/>
              <a:buAutoNum type="arabicPeriod"/>
            </a:pPr>
            <a:endParaRPr lang="en-US" b="0" i="0" dirty="0">
              <a:solidFill>
                <a:schemeClr val="bg1"/>
              </a:solidFill>
              <a:effectLst/>
            </a:endParaRPr>
          </a:p>
          <a:p>
            <a:pPr lvl="1" algn="l"/>
            <a:r>
              <a:rPr lang="en-US" i="0" dirty="0">
                <a:solidFill>
                  <a:schemeClr val="bg1"/>
                </a:solidFill>
                <a:effectLst/>
              </a:rPr>
              <a:t>Real-estate owners </a:t>
            </a:r>
            <a:r>
              <a:rPr lang="en-US" b="0" i="0" dirty="0">
                <a:solidFill>
                  <a:schemeClr val="bg1"/>
                </a:solidFill>
                <a:effectLst/>
              </a:rPr>
              <a:t>report fewer difficulties rates (not instances) suggesting that owning a car might be an indicator of better financial health. </a:t>
            </a:r>
            <a:r>
              <a:rPr lang="en-US" i="0" dirty="0">
                <a:solidFill>
                  <a:schemeClr val="bg1"/>
                </a:solidFill>
                <a:effectLst/>
              </a:rPr>
              <a:t>Non-real-estate owners </a:t>
            </a:r>
            <a:r>
              <a:rPr lang="en-US" b="0" i="0" dirty="0">
                <a:solidFill>
                  <a:schemeClr val="bg1"/>
                </a:solidFill>
                <a:effectLst/>
              </a:rPr>
              <a:t>almost exceed the expected level of reported difficulties, possibly due to lower income or higher financial constraints. </a:t>
            </a:r>
            <a:r>
              <a:rPr lang="en-US" dirty="0">
                <a:solidFill>
                  <a:schemeClr val="bg1"/>
                </a:solidFill>
              </a:rPr>
              <a:t>The same can be said for car-owners.</a:t>
            </a:r>
          </a:p>
          <a:p>
            <a:pPr lvl="1" algn="l"/>
            <a:endParaRPr lang="en-US" b="0" i="0" dirty="0">
              <a:solidFill>
                <a:schemeClr val="bg1"/>
              </a:solidFill>
              <a:effectLst/>
            </a:endParaRPr>
          </a:p>
          <a:p>
            <a:pPr lvl="1" algn="l"/>
            <a:r>
              <a:rPr lang="en-US" dirty="0">
                <a:solidFill>
                  <a:schemeClr val="bg1"/>
                </a:solidFill>
              </a:rPr>
              <a:t>Based on the histograms for defaulters and non-defaulters according to age, middle-aged individuals (around 30-40 years) are most likely to take loans leading to higher non-defaulters but also have higher instances of defaulting along with people in 40-50 age criteria. This </a:t>
            </a:r>
            <a:r>
              <a:rPr lang="en-US" b="0" i="0" dirty="0">
                <a:solidFill>
                  <a:schemeClr val="bg1"/>
                </a:solidFill>
                <a:effectLst/>
              </a:rPr>
              <a:t>could be due to increased financial responsibilities or other mid-life financial pressures around that age. It is noteworthy that individuals aged 51-70 almost having similar amount of applicants are least likely to default. This may be due to financial stability in late ages.</a:t>
            </a:r>
          </a:p>
          <a:p>
            <a:pPr lvl="1" algn="l"/>
            <a:endParaRPr lang="en-US" dirty="0">
              <a:solidFill>
                <a:schemeClr val="bg1"/>
              </a:solidFill>
            </a:endParaRPr>
          </a:p>
          <a:p>
            <a:pPr lvl="1" algn="l"/>
            <a:r>
              <a:rPr lang="en-US" i="0" dirty="0">
                <a:solidFill>
                  <a:schemeClr val="bg1"/>
                </a:solidFill>
                <a:effectLst/>
              </a:rPr>
              <a:t>The group with 0.01 to 10.01 years of employment faces the highest number of payment difficulties . </a:t>
            </a:r>
            <a:r>
              <a:rPr lang="en-US" dirty="0">
                <a:solidFill>
                  <a:schemeClr val="bg1"/>
                </a:solidFill>
              </a:rPr>
              <a:t>This suggests that those in the early stages of their careers might face more financial challenges, possibly due to lower income levels or less financial stability.</a:t>
            </a:r>
          </a:p>
          <a:p>
            <a:pPr algn="l"/>
            <a:endParaRPr lang="en-US" dirty="0">
              <a:solidFill>
                <a:schemeClr val="bg1"/>
              </a:solidFill>
            </a:endParaRPr>
          </a:p>
          <a:p>
            <a:pPr algn="l"/>
            <a:endParaRPr lang="en-US" b="0" i="0" dirty="0">
              <a:solidFill>
                <a:schemeClr val="bg1"/>
              </a:solidFill>
              <a:effectLst/>
            </a:endParaRPr>
          </a:p>
        </p:txBody>
      </p:sp>
    </p:spTree>
    <p:extLst>
      <p:ext uri="{BB962C8B-B14F-4D97-AF65-F5344CB8AC3E}">
        <p14:creationId xmlns:p14="http://schemas.microsoft.com/office/powerpoint/2010/main" val="1661169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Alternate Process 8">
            <a:extLst>
              <a:ext uri="{FF2B5EF4-FFF2-40B4-BE49-F238E27FC236}">
                <a16:creationId xmlns:a16="http://schemas.microsoft.com/office/drawing/2014/main" id="{D6D2B730-9550-6BB1-CA5B-3D77A79372FD}"/>
              </a:ext>
            </a:extLst>
          </p:cNvPr>
          <p:cNvSpPr/>
          <p:nvPr/>
        </p:nvSpPr>
        <p:spPr>
          <a:xfrm>
            <a:off x="6390681" y="1457326"/>
            <a:ext cx="5643560" cy="5010894"/>
          </a:xfrm>
          <a:prstGeom prst="flowChartAlternateProcess">
            <a:avLst/>
          </a:prstGeom>
          <a:solidFill>
            <a:schemeClr val="accent6">
              <a:alpha val="26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040BC5-560D-2BAD-D6D6-C627523C71B6}"/>
              </a:ext>
            </a:extLst>
          </p:cNvPr>
          <p:cNvSpPr>
            <a:spLocks noGrp="1"/>
          </p:cNvSpPr>
          <p:nvPr>
            <p:ph type="title"/>
          </p:nvPr>
        </p:nvSpPr>
        <p:spPr>
          <a:xfrm>
            <a:off x="2886075" y="-54239"/>
            <a:ext cx="8896349" cy="1069848"/>
          </a:xfrm>
        </p:spPr>
        <p:txBody>
          <a:bodyPr/>
          <a:lstStyle/>
          <a:p>
            <a:r>
              <a:rPr lang="en-US" sz="4400" dirty="0">
                <a:solidFill>
                  <a:schemeClr val="tx2">
                    <a:lumMod val="20000"/>
                    <a:lumOff val="80000"/>
                  </a:schemeClr>
                </a:solidFill>
              </a:rPr>
              <a:t>BIVARIATED Analysis</a:t>
            </a:r>
          </a:p>
        </p:txBody>
      </p:sp>
      <p:pic>
        <p:nvPicPr>
          <p:cNvPr id="5" name="Picture 4">
            <a:extLst>
              <a:ext uri="{FF2B5EF4-FFF2-40B4-BE49-F238E27FC236}">
                <a16:creationId xmlns:a16="http://schemas.microsoft.com/office/drawing/2014/main" id="{9E78DD8D-642D-1B08-D254-4248D9EA09EF}"/>
              </a:ext>
            </a:extLst>
          </p:cNvPr>
          <p:cNvPicPr>
            <a:picLocks noChangeAspect="1"/>
          </p:cNvPicPr>
          <p:nvPr/>
        </p:nvPicPr>
        <p:blipFill>
          <a:blip r:embed="rId2"/>
          <a:stretch>
            <a:fillRect/>
          </a:stretch>
        </p:blipFill>
        <p:spPr>
          <a:xfrm>
            <a:off x="304800" y="1457326"/>
            <a:ext cx="5791200" cy="4919989"/>
          </a:xfrm>
          <a:prstGeom prst="rect">
            <a:avLst/>
          </a:prstGeom>
          <a:ln>
            <a:solidFill>
              <a:schemeClr val="tx2"/>
            </a:solidFill>
          </a:ln>
        </p:spPr>
      </p:pic>
      <p:sp>
        <p:nvSpPr>
          <p:cNvPr id="8" name="TextBox 7">
            <a:extLst>
              <a:ext uri="{FF2B5EF4-FFF2-40B4-BE49-F238E27FC236}">
                <a16:creationId xmlns:a16="http://schemas.microsoft.com/office/drawing/2014/main" id="{7F066CAB-9300-CEA8-2AC7-713B19CA90CF}"/>
              </a:ext>
            </a:extLst>
          </p:cNvPr>
          <p:cNvSpPr txBox="1"/>
          <p:nvPr/>
        </p:nvSpPr>
        <p:spPr>
          <a:xfrm>
            <a:off x="6642498" y="3328898"/>
            <a:ext cx="5139926" cy="3139321"/>
          </a:xfrm>
          <a:prstGeom prst="rect">
            <a:avLst/>
          </a:prstGeom>
          <a:noFill/>
        </p:spPr>
        <p:txBody>
          <a:bodyPr wrap="square">
            <a:spAutoFit/>
          </a:bodyPr>
          <a:lstStyle/>
          <a:p>
            <a:r>
              <a:rPr lang="en-US" sz="1400" i="0" dirty="0">
                <a:solidFill>
                  <a:schemeClr val="bg1"/>
                </a:solidFill>
                <a:effectLst/>
              </a:rPr>
              <a:t>Businessman have the highest average incomes and credit amounts. This suggests they are likely to be approved for larger loans due to their higher earning potential and creditworthiness Surprisingly, individuals on maternity leave have higher average incomes than commercial associates. This could be due to various factors such as higher pre-leave salaries or specific company policies that provide substantial maternity benefits. Pensioners have moderate average incomes and credit amounts, facing some challenges in securing larger loans but generally having access to moderate loan amounts.</a:t>
            </a:r>
          </a:p>
          <a:p>
            <a:r>
              <a:rPr lang="en-US" sz="1400" i="0" dirty="0">
                <a:solidFill>
                  <a:schemeClr val="bg1"/>
                </a:solidFill>
                <a:effectLst/>
              </a:rPr>
              <a:t>Student and Unemployed groups have the lowest average incomes and credit amounts, likely facing the most challenges in securing loans and qualifying for smaller loan amounts.</a:t>
            </a:r>
          </a:p>
          <a:p>
            <a:pPr algn="l"/>
            <a:endParaRPr lang="en-US" sz="1600" i="0" dirty="0">
              <a:solidFill>
                <a:schemeClr val="bg1"/>
              </a:solidFill>
              <a:effectLst/>
            </a:endParaRPr>
          </a:p>
        </p:txBody>
      </p:sp>
      <p:sp>
        <p:nvSpPr>
          <p:cNvPr id="7" name="TextBox 6">
            <a:extLst>
              <a:ext uri="{FF2B5EF4-FFF2-40B4-BE49-F238E27FC236}">
                <a16:creationId xmlns:a16="http://schemas.microsoft.com/office/drawing/2014/main" id="{DF832CFC-63A4-340C-A0D3-8EF620B4C616}"/>
              </a:ext>
            </a:extLst>
          </p:cNvPr>
          <p:cNvSpPr txBox="1"/>
          <p:nvPr/>
        </p:nvSpPr>
        <p:spPr>
          <a:xfrm>
            <a:off x="7696200" y="2100132"/>
            <a:ext cx="4191000" cy="769441"/>
          </a:xfrm>
          <a:prstGeom prst="rect">
            <a:avLst/>
          </a:prstGeom>
          <a:noFill/>
        </p:spPr>
        <p:txBody>
          <a:bodyPr wrap="square" rtlCol="0">
            <a:spAutoFit/>
          </a:bodyPr>
          <a:lstStyle/>
          <a:p>
            <a:r>
              <a:rPr lang="en-US" sz="4400" b="1" cap="all" spc="600" dirty="0">
                <a:solidFill>
                  <a:schemeClr val="accent4"/>
                </a:solidFill>
                <a:latin typeface="+mj-lt"/>
                <a:ea typeface="+mj-ea"/>
                <a:cs typeface="+mj-cs"/>
              </a:rPr>
              <a:t>INSIGHTS</a:t>
            </a:r>
          </a:p>
        </p:txBody>
      </p:sp>
    </p:spTree>
    <p:extLst>
      <p:ext uri="{BB962C8B-B14F-4D97-AF65-F5344CB8AC3E}">
        <p14:creationId xmlns:p14="http://schemas.microsoft.com/office/powerpoint/2010/main" val="1444724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856764-0D60-6262-9699-5A2439AADA32}"/>
              </a:ext>
            </a:extLst>
          </p:cNvPr>
          <p:cNvPicPr>
            <a:picLocks noChangeAspect="1"/>
          </p:cNvPicPr>
          <p:nvPr/>
        </p:nvPicPr>
        <p:blipFill>
          <a:blip r:embed="rId2"/>
          <a:stretch>
            <a:fillRect/>
          </a:stretch>
        </p:blipFill>
        <p:spPr>
          <a:xfrm>
            <a:off x="150018" y="257175"/>
            <a:ext cx="5824536" cy="4086225"/>
          </a:xfrm>
          <a:prstGeom prst="rect">
            <a:avLst/>
          </a:prstGeom>
          <a:ln>
            <a:solidFill>
              <a:schemeClr val="tx2"/>
            </a:solidFill>
          </a:ln>
        </p:spPr>
      </p:pic>
      <p:sp>
        <p:nvSpPr>
          <p:cNvPr id="3" name="Flowchart: Alternate Process 2">
            <a:extLst>
              <a:ext uri="{FF2B5EF4-FFF2-40B4-BE49-F238E27FC236}">
                <a16:creationId xmlns:a16="http://schemas.microsoft.com/office/drawing/2014/main" id="{9996C90F-E3DA-5D88-6895-A52879202717}"/>
              </a:ext>
            </a:extLst>
          </p:cNvPr>
          <p:cNvSpPr/>
          <p:nvPr/>
        </p:nvSpPr>
        <p:spPr>
          <a:xfrm>
            <a:off x="6312692" y="3105150"/>
            <a:ext cx="5624513" cy="3629025"/>
          </a:xfrm>
          <a:prstGeom prst="flowChartAlternateProcess">
            <a:avLst/>
          </a:prstGeom>
          <a:solidFill>
            <a:schemeClr val="accent6">
              <a:alpha val="26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430CC24-AB3E-79BE-522B-AB1755C2935F}"/>
              </a:ext>
            </a:extLst>
          </p:cNvPr>
          <p:cNvSpPr txBox="1"/>
          <p:nvPr/>
        </p:nvSpPr>
        <p:spPr>
          <a:xfrm>
            <a:off x="6650831" y="3305079"/>
            <a:ext cx="4948236" cy="4062651"/>
          </a:xfrm>
          <a:prstGeom prst="rect">
            <a:avLst/>
          </a:prstGeom>
          <a:noFill/>
        </p:spPr>
        <p:txBody>
          <a:bodyPr wrap="square" rtlCol="0">
            <a:spAutoFit/>
          </a:bodyPr>
          <a:lstStyle/>
          <a:p>
            <a:pPr algn="l"/>
            <a:r>
              <a:rPr lang="en-US" sz="1600" dirty="0">
                <a:solidFill>
                  <a:schemeClr val="bg1"/>
                </a:solidFill>
              </a:rPr>
              <a:t>People with academic degrees and higher educations make the highest income on average. </a:t>
            </a:r>
            <a:r>
              <a:rPr lang="en-US" sz="1600" b="0" i="0" dirty="0">
                <a:solidFill>
                  <a:schemeClr val="bg1"/>
                </a:solidFill>
                <a:effectLst/>
              </a:rPr>
              <a:t>This suggests that they are more likely to be approved for larger loans due to their higher earning potential and creditworthiness</a:t>
            </a:r>
            <a:r>
              <a:rPr lang="en-US" sz="1600" dirty="0">
                <a:solidFill>
                  <a:schemeClr val="bg1"/>
                </a:solidFill>
              </a:rPr>
              <a:t>. </a:t>
            </a:r>
            <a:r>
              <a:rPr lang="en-US" sz="1600" b="0" i="0" dirty="0">
                <a:solidFill>
                  <a:schemeClr val="bg1"/>
                </a:solidFill>
                <a:effectLst/>
              </a:rPr>
              <a:t>Applicants with lower secondary or secondary education have the lowest average incomes and credit amounts. This indicates that they might struggle the most with loan approvals and might only qualify for smaller loans. </a:t>
            </a:r>
            <a:r>
              <a:rPr lang="en-US" sz="1600" dirty="0">
                <a:solidFill>
                  <a:schemeClr val="bg1"/>
                </a:solidFill>
              </a:rPr>
              <a:t>There seems to be a direct correlation between the level of education, average income, and the amount of credit. Higher education levels generally lead to higher incomes and larger credit amounts.</a:t>
            </a:r>
          </a:p>
          <a:p>
            <a:br>
              <a:rPr lang="en-US" sz="1600" dirty="0">
                <a:solidFill>
                  <a:schemeClr val="bg1"/>
                </a:solidFill>
              </a:rPr>
            </a:br>
            <a:endParaRPr lang="en-US" sz="16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178594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707902-66BC-7FF0-9F21-07CED48E2EF2}"/>
              </a:ext>
            </a:extLst>
          </p:cNvPr>
          <p:cNvPicPr>
            <a:picLocks noChangeAspect="1"/>
          </p:cNvPicPr>
          <p:nvPr/>
        </p:nvPicPr>
        <p:blipFill>
          <a:blip r:embed="rId2"/>
          <a:stretch>
            <a:fillRect/>
          </a:stretch>
        </p:blipFill>
        <p:spPr>
          <a:xfrm>
            <a:off x="0" y="-2"/>
            <a:ext cx="6095999" cy="3524251"/>
          </a:xfrm>
          <a:prstGeom prst="rect">
            <a:avLst/>
          </a:prstGeom>
          <a:ln>
            <a:solidFill>
              <a:schemeClr val="accent3"/>
            </a:solidFill>
          </a:ln>
        </p:spPr>
      </p:pic>
      <p:pic>
        <p:nvPicPr>
          <p:cNvPr id="10" name="Picture 9">
            <a:extLst>
              <a:ext uri="{FF2B5EF4-FFF2-40B4-BE49-F238E27FC236}">
                <a16:creationId xmlns:a16="http://schemas.microsoft.com/office/drawing/2014/main" id="{9F473FFA-9D4B-7757-C70C-32D88311F01B}"/>
              </a:ext>
            </a:extLst>
          </p:cNvPr>
          <p:cNvPicPr>
            <a:picLocks noChangeAspect="1"/>
          </p:cNvPicPr>
          <p:nvPr/>
        </p:nvPicPr>
        <p:blipFill>
          <a:blip r:embed="rId3"/>
          <a:stretch>
            <a:fillRect/>
          </a:stretch>
        </p:blipFill>
        <p:spPr>
          <a:xfrm>
            <a:off x="6096000" y="3524250"/>
            <a:ext cx="6095999" cy="3333750"/>
          </a:xfrm>
          <a:prstGeom prst="rect">
            <a:avLst/>
          </a:prstGeom>
          <a:ln>
            <a:solidFill>
              <a:schemeClr val="accent3"/>
            </a:solidFill>
          </a:ln>
        </p:spPr>
      </p:pic>
      <p:sp>
        <p:nvSpPr>
          <p:cNvPr id="2" name="Flowchart: Alternate Process 1">
            <a:extLst>
              <a:ext uri="{FF2B5EF4-FFF2-40B4-BE49-F238E27FC236}">
                <a16:creationId xmlns:a16="http://schemas.microsoft.com/office/drawing/2014/main" id="{BAC3AF10-EC85-EC6E-6C39-8E2B29BB3230}"/>
              </a:ext>
            </a:extLst>
          </p:cNvPr>
          <p:cNvSpPr/>
          <p:nvPr/>
        </p:nvSpPr>
        <p:spPr>
          <a:xfrm>
            <a:off x="333375" y="3657602"/>
            <a:ext cx="5429250" cy="3028947"/>
          </a:xfrm>
          <a:prstGeom prst="flowChartAlternateProcess">
            <a:avLst/>
          </a:prstGeom>
          <a:solidFill>
            <a:schemeClr val="accent6">
              <a:alpha val="26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 name="Flowchart: Alternate Process 2">
            <a:extLst>
              <a:ext uri="{FF2B5EF4-FFF2-40B4-BE49-F238E27FC236}">
                <a16:creationId xmlns:a16="http://schemas.microsoft.com/office/drawing/2014/main" id="{C80C1B5C-9180-7A75-591C-D3DCFBBFD7AC}"/>
              </a:ext>
            </a:extLst>
          </p:cNvPr>
          <p:cNvSpPr/>
          <p:nvPr/>
        </p:nvSpPr>
        <p:spPr>
          <a:xfrm>
            <a:off x="6400800" y="266700"/>
            <a:ext cx="5581650" cy="2933699"/>
          </a:xfrm>
          <a:prstGeom prst="flowChartAlternateProcess">
            <a:avLst/>
          </a:prstGeom>
          <a:solidFill>
            <a:schemeClr val="accent6">
              <a:alpha val="26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7F0188F-C742-617F-625D-D93366B954DB}"/>
              </a:ext>
            </a:extLst>
          </p:cNvPr>
          <p:cNvSpPr txBox="1"/>
          <p:nvPr/>
        </p:nvSpPr>
        <p:spPr>
          <a:xfrm>
            <a:off x="6772275" y="819150"/>
            <a:ext cx="4762500" cy="1754326"/>
          </a:xfrm>
          <a:prstGeom prst="rect">
            <a:avLst/>
          </a:prstGeom>
          <a:noFill/>
        </p:spPr>
        <p:txBody>
          <a:bodyPr wrap="square" rtlCol="0">
            <a:spAutoFit/>
          </a:bodyPr>
          <a:lstStyle/>
          <a:p>
            <a:r>
              <a:rPr lang="en-US" dirty="0">
                <a:solidFill>
                  <a:schemeClr val="bg1"/>
                </a:solidFill>
              </a:rPr>
              <a:t>Married individuals as well as separated individuals seem to have the highest income on average but not by a large difference. However, both marred (and civil married) as well as separated individuals seem to file for higher credit amounts</a:t>
            </a:r>
          </a:p>
        </p:txBody>
      </p:sp>
      <p:sp>
        <p:nvSpPr>
          <p:cNvPr id="5" name="TextBox 4">
            <a:extLst>
              <a:ext uri="{FF2B5EF4-FFF2-40B4-BE49-F238E27FC236}">
                <a16:creationId xmlns:a16="http://schemas.microsoft.com/office/drawing/2014/main" id="{C84EB7B2-6B1E-A036-F30B-1F0EB2976B48}"/>
              </a:ext>
            </a:extLst>
          </p:cNvPr>
          <p:cNvSpPr txBox="1"/>
          <p:nvPr/>
        </p:nvSpPr>
        <p:spPr>
          <a:xfrm>
            <a:off x="781050" y="3999637"/>
            <a:ext cx="4762500" cy="2585323"/>
          </a:xfrm>
          <a:prstGeom prst="rect">
            <a:avLst/>
          </a:prstGeom>
          <a:noFill/>
        </p:spPr>
        <p:txBody>
          <a:bodyPr wrap="square" rtlCol="0">
            <a:spAutoFit/>
          </a:bodyPr>
          <a:lstStyle/>
          <a:p>
            <a:r>
              <a:rPr lang="en-US" dirty="0">
                <a:solidFill>
                  <a:schemeClr val="bg1"/>
                </a:solidFill>
              </a:rPr>
              <a:t>People with office apartments as well as rented apartments seem to have higher incomes but not by a large margin compared to others. However, people with house/apartments, municipal apartments as well as office apartments are more likely to ask for higher loan amounts. People who live with their parents likely have a lower income and also don’t file for large credit.</a:t>
            </a:r>
          </a:p>
        </p:txBody>
      </p:sp>
    </p:spTree>
    <p:extLst>
      <p:ext uri="{BB962C8B-B14F-4D97-AF65-F5344CB8AC3E}">
        <p14:creationId xmlns:p14="http://schemas.microsoft.com/office/powerpoint/2010/main" val="1445552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173C9BF-A0F0-FA1D-D730-A30F39FF397D}"/>
              </a:ext>
            </a:extLst>
          </p:cNvPr>
          <p:cNvSpPr/>
          <p:nvPr/>
        </p:nvSpPr>
        <p:spPr>
          <a:xfrm>
            <a:off x="778764" y="1025271"/>
            <a:ext cx="6019800" cy="5010150"/>
          </a:xfrm>
          <a:prstGeom prst="roundRect">
            <a:avLst/>
          </a:prstGeom>
          <a:solidFill>
            <a:schemeClr val="accent6">
              <a:lumMod val="90000"/>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9311228-26A6-97A8-49D4-1037964ADE54}"/>
              </a:ext>
            </a:extLst>
          </p:cNvPr>
          <p:cNvSpPr>
            <a:spLocks noGrp="1"/>
          </p:cNvSpPr>
          <p:nvPr>
            <p:ph idx="1"/>
          </p:nvPr>
        </p:nvSpPr>
        <p:spPr>
          <a:xfrm>
            <a:off x="880110" y="2031873"/>
            <a:ext cx="5817108" cy="3282696"/>
          </a:xfrm>
        </p:spPr>
        <p:txBody>
          <a:bodyPr/>
          <a:lstStyle/>
          <a:p>
            <a:pPr>
              <a:lnSpc>
                <a:spcPct val="100000"/>
              </a:lnSpc>
            </a:pPr>
            <a:r>
              <a:rPr lang="en-US" sz="1800" i="0" dirty="0">
                <a:effectLst/>
              </a:rPr>
              <a:t>Revolving Loans </a:t>
            </a:r>
            <a:r>
              <a:rPr lang="en-US" sz="1800" b="0" i="0" dirty="0">
                <a:effectLst/>
              </a:rPr>
              <a:t>show a more consistent relationship between income and credit amount as well as annuity than Cash Loans. This could imply that lenders consider income more significantly when approving revolving loans.</a:t>
            </a:r>
          </a:p>
          <a:p>
            <a:pPr marL="0" indent="0">
              <a:lnSpc>
                <a:spcPct val="100000"/>
              </a:lnSpc>
              <a:buNone/>
            </a:pPr>
            <a:endParaRPr lang="en-US" sz="1800" b="0" i="0" dirty="0">
              <a:effectLst/>
            </a:endParaRPr>
          </a:p>
          <a:p>
            <a:pPr eaLnBrk="0" fontAlgn="base" hangingPunct="0">
              <a:lnSpc>
                <a:spcPct val="100000"/>
              </a:lnSpc>
              <a:spcBef>
                <a:spcPct val="0"/>
              </a:spcBef>
              <a:spcAft>
                <a:spcPct val="0"/>
              </a:spcAft>
              <a:buClrTx/>
            </a:pPr>
            <a:r>
              <a:rPr lang="en-US" sz="1800" b="0" i="0" dirty="0">
                <a:effectLst/>
              </a:rPr>
              <a:t>The weak correlation in Cash Loans suggests that other factors might play a more crucial role in determining the credit amount for these loans. They also </a:t>
            </a:r>
            <a:r>
              <a:rPr lang="en-US" sz="1800" dirty="0"/>
              <a:t>have a g</a:t>
            </a:r>
            <a:r>
              <a:rPr lang="en-US" altLang="en-US" sz="1800" dirty="0"/>
              <a:t>reater </a:t>
            </a:r>
            <a:r>
              <a:rPr kumimoji="0" lang="en-US" altLang="en-US" sz="1800" b="0" i="0" u="none" strike="noStrike" cap="none" normalizeH="0" baseline="0" dirty="0">
                <a:ln>
                  <a:noFill/>
                </a:ln>
                <a:effectLst/>
              </a:rPr>
              <a:t>variability in loan sizes, more flexible repayment terms.</a:t>
            </a:r>
            <a:endParaRPr lang="en-US" sz="1800" b="0" i="0" dirty="0">
              <a:effectLst/>
            </a:endParaRPr>
          </a:p>
          <a:p>
            <a:pPr marL="0" indent="0">
              <a:buNone/>
            </a:pPr>
            <a:endParaRPr lang="en-US" dirty="0"/>
          </a:p>
        </p:txBody>
      </p:sp>
      <p:pic>
        <p:nvPicPr>
          <p:cNvPr id="7" name="Picture 6">
            <a:extLst>
              <a:ext uri="{FF2B5EF4-FFF2-40B4-BE49-F238E27FC236}">
                <a16:creationId xmlns:a16="http://schemas.microsoft.com/office/drawing/2014/main" id="{B3851887-6AFF-A35A-FEFC-F988FD77B3DD}"/>
              </a:ext>
            </a:extLst>
          </p:cNvPr>
          <p:cNvPicPr>
            <a:picLocks noChangeAspect="1"/>
          </p:cNvPicPr>
          <p:nvPr/>
        </p:nvPicPr>
        <p:blipFill>
          <a:blip r:embed="rId2"/>
          <a:stretch>
            <a:fillRect/>
          </a:stretch>
        </p:blipFill>
        <p:spPr>
          <a:xfrm>
            <a:off x="6892086" y="0"/>
            <a:ext cx="5299914" cy="3419678"/>
          </a:xfrm>
          <a:prstGeom prst="rect">
            <a:avLst/>
          </a:prstGeom>
          <a:ln w="12700">
            <a:solidFill>
              <a:schemeClr val="accent4">
                <a:lumMod val="90000"/>
              </a:schemeClr>
            </a:solidFill>
          </a:ln>
        </p:spPr>
      </p:pic>
      <p:pic>
        <p:nvPicPr>
          <p:cNvPr id="8" name="Picture 7">
            <a:extLst>
              <a:ext uri="{FF2B5EF4-FFF2-40B4-BE49-F238E27FC236}">
                <a16:creationId xmlns:a16="http://schemas.microsoft.com/office/drawing/2014/main" id="{F29D2873-A2D3-AC13-5DD4-B59008395C93}"/>
              </a:ext>
            </a:extLst>
          </p:cNvPr>
          <p:cNvPicPr>
            <a:picLocks noChangeAspect="1"/>
          </p:cNvPicPr>
          <p:nvPr/>
        </p:nvPicPr>
        <p:blipFill>
          <a:blip r:embed="rId3"/>
          <a:stretch>
            <a:fillRect/>
          </a:stretch>
        </p:blipFill>
        <p:spPr>
          <a:xfrm>
            <a:off x="6892086" y="3429001"/>
            <a:ext cx="5299914" cy="3419678"/>
          </a:xfrm>
          <a:prstGeom prst="rect">
            <a:avLst/>
          </a:prstGeom>
        </p:spPr>
      </p:pic>
    </p:spTree>
    <p:extLst>
      <p:ext uri="{BB962C8B-B14F-4D97-AF65-F5344CB8AC3E}">
        <p14:creationId xmlns:p14="http://schemas.microsoft.com/office/powerpoint/2010/main" val="1748577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9F332DC5-89E6-AA58-9443-C7AF5E3142E4}"/>
              </a:ext>
            </a:extLst>
          </p:cNvPr>
          <p:cNvSpPr/>
          <p:nvPr/>
        </p:nvSpPr>
        <p:spPr>
          <a:xfrm>
            <a:off x="778764" y="1466849"/>
            <a:ext cx="6019800" cy="4028695"/>
          </a:xfrm>
          <a:prstGeom prst="roundRect">
            <a:avLst/>
          </a:prstGeom>
          <a:solidFill>
            <a:schemeClr val="accent6">
              <a:lumMod val="90000"/>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351F62F4-B12E-2F17-9A98-FF572ADAE8C7}"/>
              </a:ext>
            </a:extLst>
          </p:cNvPr>
          <p:cNvSpPr>
            <a:spLocks noGrp="1"/>
          </p:cNvSpPr>
          <p:nvPr>
            <p:ph idx="1"/>
          </p:nvPr>
        </p:nvSpPr>
        <p:spPr>
          <a:xfrm>
            <a:off x="1122997" y="2317623"/>
            <a:ext cx="5331333" cy="3282696"/>
          </a:xfrm>
        </p:spPr>
        <p:txBody>
          <a:bodyPr/>
          <a:lstStyle/>
          <a:p>
            <a:pPr>
              <a:lnSpc>
                <a:spcPct val="100000"/>
              </a:lnSpc>
            </a:pPr>
            <a:r>
              <a:rPr lang="en-US" sz="1800" dirty="0"/>
              <a:t>The relationship between both cash loans and revolving loans is positive but for revolving loans is much higher. The terms of revolving loans, like interest rates and payment structures, tend to have less variation compared to cash loans. The regular payment is often a fixed percentage of the outstanding balance, which creates a more direct correlation.</a:t>
            </a:r>
          </a:p>
        </p:txBody>
      </p:sp>
      <p:pic>
        <p:nvPicPr>
          <p:cNvPr id="6" name="Picture 5">
            <a:extLst>
              <a:ext uri="{FF2B5EF4-FFF2-40B4-BE49-F238E27FC236}">
                <a16:creationId xmlns:a16="http://schemas.microsoft.com/office/drawing/2014/main" id="{6447E3FA-4187-10AF-A4D7-E801EE59189A}"/>
              </a:ext>
            </a:extLst>
          </p:cNvPr>
          <p:cNvPicPr>
            <a:picLocks noChangeAspect="1"/>
          </p:cNvPicPr>
          <p:nvPr/>
        </p:nvPicPr>
        <p:blipFill>
          <a:blip r:embed="rId2"/>
          <a:stretch>
            <a:fillRect/>
          </a:stretch>
        </p:blipFill>
        <p:spPr>
          <a:xfrm>
            <a:off x="6880281" y="1392660"/>
            <a:ext cx="5311719" cy="4102884"/>
          </a:xfrm>
          <a:prstGeom prst="rect">
            <a:avLst/>
          </a:prstGeom>
          <a:ln>
            <a:solidFill>
              <a:srgbClr val="E218A3"/>
            </a:solidFill>
          </a:ln>
        </p:spPr>
      </p:pic>
    </p:spTree>
    <p:extLst>
      <p:ext uri="{BB962C8B-B14F-4D97-AF65-F5344CB8AC3E}">
        <p14:creationId xmlns:p14="http://schemas.microsoft.com/office/powerpoint/2010/main" val="15662948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3">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0523E-4607-65E8-BE40-EEBFEC4D2039}"/>
              </a:ext>
            </a:extLst>
          </p:cNvPr>
          <p:cNvSpPr>
            <a:spLocks noGrp="1"/>
          </p:cNvSpPr>
          <p:nvPr>
            <p:ph type="ctrTitle"/>
          </p:nvPr>
        </p:nvSpPr>
        <p:spPr>
          <a:xfrm>
            <a:off x="2228088" y="2043684"/>
            <a:ext cx="7735824" cy="1069848"/>
          </a:xfrm>
        </p:spPr>
        <p:txBody>
          <a:bodyPr/>
          <a:lstStyle/>
          <a:p>
            <a:r>
              <a:rPr lang="en-US" sz="3600" b="0" i="0" dirty="0">
                <a:solidFill>
                  <a:schemeClr val="accent1">
                    <a:lumMod val="20000"/>
                    <a:lumOff val="80000"/>
                  </a:schemeClr>
                </a:solidFill>
                <a:effectLst/>
                <a:latin typeface="Manrope"/>
              </a:rPr>
              <a:t>E.</a:t>
            </a:r>
            <a:r>
              <a:rPr lang="en-US" sz="3600" b="1" i="0" dirty="0">
                <a:solidFill>
                  <a:schemeClr val="accent1">
                    <a:lumMod val="20000"/>
                    <a:lumOff val="80000"/>
                  </a:schemeClr>
                </a:solidFill>
                <a:effectLst/>
                <a:latin typeface="Manrope"/>
              </a:rPr>
              <a:t> Identify Top Correlations for Different Scenarios</a:t>
            </a:r>
            <a:endParaRPr lang="en-US" sz="3600" dirty="0">
              <a:solidFill>
                <a:schemeClr val="accent1">
                  <a:lumMod val="20000"/>
                  <a:lumOff val="80000"/>
                </a:schemeClr>
              </a:solidFill>
            </a:endParaRPr>
          </a:p>
        </p:txBody>
      </p:sp>
      <p:sp>
        <p:nvSpPr>
          <p:cNvPr id="3" name="Subtitle 2">
            <a:extLst>
              <a:ext uri="{FF2B5EF4-FFF2-40B4-BE49-F238E27FC236}">
                <a16:creationId xmlns:a16="http://schemas.microsoft.com/office/drawing/2014/main" id="{0830D383-FC84-FBC3-6D9C-E6096180A8A8}"/>
              </a:ext>
            </a:extLst>
          </p:cNvPr>
          <p:cNvSpPr>
            <a:spLocks noGrp="1"/>
          </p:cNvSpPr>
          <p:nvPr>
            <p:ph type="subTitle" idx="1"/>
          </p:nvPr>
        </p:nvSpPr>
        <p:spPr>
          <a:xfrm>
            <a:off x="2228088" y="3218307"/>
            <a:ext cx="7735824" cy="2763393"/>
          </a:xfrm>
        </p:spPr>
        <p:txBody>
          <a:bodyPr/>
          <a:lstStyle/>
          <a:p>
            <a:endParaRPr lang="en-US" b="0" i="0" dirty="0">
              <a:effectLst/>
            </a:endParaRPr>
          </a:p>
          <a:p>
            <a:r>
              <a:rPr lang="en-US" b="0" i="0" dirty="0">
                <a:effectLst/>
              </a:rPr>
              <a:t>Understanding the correlation between variables and the target variable can provide insights into strong indicators of loan default.</a:t>
            </a:r>
          </a:p>
          <a:p>
            <a:endParaRPr lang="en-US" b="0" i="0" dirty="0">
              <a:effectLst/>
            </a:endParaRPr>
          </a:p>
          <a:p>
            <a:r>
              <a:rPr lang="en-US" i="0" dirty="0">
                <a:effectLst/>
              </a:rPr>
              <a:t>Task: </a:t>
            </a:r>
            <a:r>
              <a:rPr lang="en-US" b="0" i="0" dirty="0">
                <a:effectLst/>
              </a:rPr>
              <a:t>Segment the dataset based on different scenarios (e.g., clients with payment difficulties and all other cases) and identify the top correlations for each segmented data using Excel functions.</a:t>
            </a:r>
          </a:p>
          <a:p>
            <a:endParaRPr lang="en-US" dirty="0"/>
          </a:p>
        </p:txBody>
      </p:sp>
    </p:spTree>
    <p:extLst>
      <p:ext uri="{BB962C8B-B14F-4D97-AF65-F5344CB8AC3E}">
        <p14:creationId xmlns:p14="http://schemas.microsoft.com/office/powerpoint/2010/main" val="256644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B369A-83D7-F625-5159-3E6D6CCD23F7}"/>
              </a:ext>
            </a:extLst>
          </p:cNvPr>
          <p:cNvSpPr>
            <a:spLocks noGrp="1"/>
          </p:cNvSpPr>
          <p:nvPr>
            <p:ph type="title"/>
          </p:nvPr>
        </p:nvSpPr>
        <p:spPr>
          <a:xfrm>
            <a:off x="3225927" y="466344"/>
            <a:ext cx="8878824" cy="1069848"/>
          </a:xfrm>
        </p:spPr>
        <p:txBody>
          <a:bodyPr/>
          <a:lstStyle/>
          <a:p>
            <a:r>
              <a:rPr lang="en-US" dirty="0"/>
              <a:t>TECH STACK USED</a:t>
            </a:r>
          </a:p>
        </p:txBody>
      </p:sp>
      <p:sp>
        <p:nvSpPr>
          <p:cNvPr id="3" name="Text Placeholder 2">
            <a:extLst>
              <a:ext uri="{FF2B5EF4-FFF2-40B4-BE49-F238E27FC236}">
                <a16:creationId xmlns:a16="http://schemas.microsoft.com/office/drawing/2014/main" id="{9BF3B962-EFD6-DB87-D00D-59CFF4F6389A}"/>
              </a:ext>
            </a:extLst>
          </p:cNvPr>
          <p:cNvSpPr>
            <a:spLocks noGrp="1"/>
          </p:cNvSpPr>
          <p:nvPr>
            <p:ph type="body" idx="1"/>
          </p:nvPr>
        </p:nvSpPr>
        <p:spPr/>
        <p:txBody>
          <a:bodyPr/>
          <a:lstStyle/>
          <a:p>
            <a:r>
              <a:rPr lang="en-US" dirty="0"/>
              <a:t>MICROSOFT EXCEL 365</a:t>
            </a:r>
          </a:p>
        </p:txBody>
      </p:sp>
      <p:pic>
        <p:nvPicPr>
          <p:cNvPr id="10" name="Content Placeholder 9">
            <a:extLst>
              <a:ext uri="{FF2B5EF4-FFF2-40B4-BE49-F238E27FC236}">
                <a16:creationId xmlns:a16="http://schemas.microsoft.com/office/drawing/2014/main" id="{7EF0A46D-DDA9-1A62-7D22-51AE615C41DF}"/>
              </a:ext>
            </a:extLst>
          </p:cNvPr>
          <p:cNvPicPr>
            <a:picLocks noGrp="1" noChangeAspect="1"/>
          </p:cNvPicPr>
          <p:nvPr>
            <p:ph sz="half" idx="2"/>
          </p:nvPr>
        </p:nvPicPr>
        <p:blipFill>
          <a:blip r:embed="rId2"/>
          <a:stretch>
            <a:fillRect/>
          </a:stretch>
        </p:blipFill>
        <p:spPr>
          <a:xfrm>
            <a:off x="1632204" y="2857500"/>
            <a:ext cx="3187446" cy="2464308"/>
          </a:xfrm>
        </p:spPr>
      </p:pic>
      <p:sp>
        <p:nvSpPr>
          <p:cNvPr id="5" name="Text Placeholder 4">
            <a:extLst>
              <a:ext uri="{FF2B5EF4-FFF2-40B4-BE49-F238E27FC236}">
                <a16:creationId xmlns:a16="http://schemas.microsoft.com/office/drawing/2014/main" id="{87FD98B4-8878-E498-9947-0C38205CBD2E}"/>
              </a:ext>
            </a:extLst>
          </p:cNvPr>
          <p:cNvSpPr>
            <a:spLocks noGrp="1"/>
          </p:cNvSpPr>
          <p:nvPr>
            <p:ph type="body" sz="quarter" idx="3"/>
          </p:nvPr>
        </p:nvSpPr>
        <p:spPr/>
        <p:txBody>
          <a:bodyPr/>
          <a:lstStyle/>
          <a:p>
            <a:r>
              <a:rPr lang="en-US" dirty="0"/>
              <a:t>MICROSOFT POWERPOINT</a:t>
            </a:r>
          </a:p>
        </p:txBody>
      </p:sp>
      <p:pic>
        <p:nvPicPr>
          <p:cNvPr id="11" name="Content Placeholder 10">
            <a:extLst>
              <a:ext uri="{FF2B5EF4-FFF2-40B4-BE49-F238E27FC236}">
                <a16:creationId xmlns:a16="http://schemas.microsoft.com/office/drawing/2014/main" id="{785C8932-8BF2-E5E1-FDD6-BEED9F4CEE68}"/>
              </a:ext>
            </a:extLst>
          </p:cNvPr>
          <p:cNvPicPr>
            <a:picLocks noGrp="1" noChangeAspect="1"/>
          </p:cNvPicPr>
          <p:nvPr>
            <p:ph sz="quarter" idx="4"/>
          </p:nvPr>
        </p:nvPicPr>
        <p:blipFill>
          <a:blip r:embed="rId3"/>
          <a:stretch>
            <a:fillRect/>
          </a:stretch>
        </p:blipFill>
        <p:spPr>
          <a:xfrm>
            <a:off x="5541264" y="2857500"/>
            <a:ext cx="3621087" cy="2414058"/>
          </a:xfrm>
          <a:prstGeom prst="rect">
            <a:avLst/>
          </a:prstGeom>
        </p:spPr>
      </p:pic>
      <p:sp>
        <p:nvSpPr>
          <p:cNvPr id="8" name="Slide Number Placeholder 7">
            <a:extLst>
              <a:ext uri="{FF2B5EF4-FFF2-40B4-BE49-F238E27FC236}">
                <a16:creationId xmlns:a16="http://schemas.microsoft.com/office/drawing/2014/main" id="{87A09F9E-3CE5-40D8-2A0D-E1F96E50BA59}"/>
              </a:ext>
            </a:extLst>
          </p:cNvPr>
          <p:cNvSpPr>
            <a:spLocks noGrp="1"/>
          </p:cNvSpPr>
          <p:nvPr>
            <p:ph type="sldNum" sz="quarter" idx="12"/>
          </p:nvPr>
        </p:nvSpPr>
        <p:spPr/>
        <p:txBody>
          <a:bodyPr/>
          <a:lstStyle/>
          <a:p>
            <a:fld id="{294A09A9-5501-47C1-A89A-A340965A2BE2}" type="slidenum">
              <a:rPr lang="en-US" smtClean="0"/>
              <a:t>4</a:t>
            </a:fld>
            <a:endParaRPr lang="en-US" dirty="0"/>
          </a:p>
        </p:txBody>
      </p:sp>
      <p:sp>
        <p:nvSpPr>
          <p:cNvPr id="13" name="TextBox 12">
            <a:extLst>
              <a:ext uri="{FF2B5EF4-FFF2-40B4-BE49-F238E27FC236}">
                <a16:creationId xmlns:a16="http://schemas.microsoft.com/office/drawing/2014/main" id="{844A962B-B1CE-33A3-967D-F5C1F78129A4}"/>
              </a:ext>
            </a:extLst>
          </p:cNvPr>
          <p:cNvSpPr txBox="1"/>
          <p:nvPr/>
        </p:nvSpPr>
        <p:spPr>
          <a:xfrm>
            <a:off x="1632204" y="5669536"/>
            <a:ext cx="7903369" cy="923330"/>
          </a:xfrm>
          <a:prstGeom prst="rect">
            <a:avLst/>
          </a:prstGeom>
          <a:noFill/>
        </p:spPr>
        <p:txBody>
          <a:bodyPr wrap="square">
            <a:spAutoFit/>
          </a:bodyPr>
          <a:lstStyle/>
          <a:p>
            <a:r>
              <a:rPr lang="en-US" dirty="0">
                <a:solidFill>
                  <a:schemeClr val="tx2">
                    <a:lumMod val="40000"/>
                    <a:lumOff val="60000"/>
                  </a:schemeClr>
                </a:solidFill>
              </a:rPr>
              <a:t>Following is the link for excel sheet : </a:t>
            </a:r>
            <a:r>
              <a:rPr lang="en-US" dirty="0">
                <a:solidFill>
                  <a:srgbClr val="0563C1"/>
                </a:solidFill>
                <a:hlinkClick r:id="rId4">
                  <a:extLst>
                    <a:ext uri="{A12FA001-AC4F-418D-AE19-62706E023703}">
                      <ahyp:hlinkClr xmlns:ahyp="http://schemas.microsoft.com/office/drawing/2018/hyperlinkcolor" val="tx"/>
                    </a:ext>
                  </a:extLst>
                </a:hlinkClick>
              </a:rPr>
              <a:t>https</a:t>
            </a:r>
            <a:r>
              <a:rPr lang="en-US" dirty="0">
                <a:solidFill>
                  <a:schemeClr val="tx2">
                    <a:lumMod val="40000"/>
                    <a:lumOff val="60000"/>
                  </a:schemeClr>
                </a:solidFill>
                <a:hlinkClick r:id="rId4">
                  <a:extLst>
                    <a:ext uri="{A12FA001-AC4F-418D-AE19-62706E023703}">
                      <ahyp:hlinkClr xmlns:ahyp="http://schemas.microsoft.com/office/drawing/2018/hyperlinkcolor" val="tx"/>
                    </a:ext>
                  </a:extLst>
                </a:hlinkClick>
              </a:rPr>
              <a:t>://docs.google.com/spreadsheets/d/1DKF9i6ugUGzGf1j7QFLOIiiXUhaqyND9/edit?usp=sharing&amp;ouid=110446323541757318313&amp;rtpof=true&amp;sd=true</a:t>
            </a:r>
            <a:endParaRPr lang="en-US" dirty="0">
              <a:solidFill>
                <a:schemeClr val="tx2">
                  <a:lumMod val="40000"/>
                  <a:lumOff val="60000"/>
                </a:schemeClr>
              </a:solidFill>
            </a:endParaRPr>
          </a:p>
        </p:txBody>
      </p:sp>
    </p:spTree>
    <p:extLst>
      <p:ext uri="{BB962C8B-B14F-4D97-AF65-F5344CB8AC3E}">
        <p14:creationId xmlns:p14="http://schemas.microsoft.com/office/powerpoint/2010/main" val="1169914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B5650-4DEC-8035-89D5-422912330D33}"/>
              </a:ext>
            </a:extLst>
          </p:cNvPr>
          <p:cNvSpPr>
            <a:spLocks noGrp="1"/>
          </p:cNvSpPr>
          <p:nvPr>
            <p:ph type="ctrTitle"/>
          </p:nvPr>
        </p:nvSpPr>
        <p:spPr>
          <a:xfrm>
            <a:off x="2183888" y="251285"/>
            <a:ext cx="7763256" cy="1600200"/>
          </a:xfrm>
        </p:spPr>
        <p:txBody>
          <a:bodyPr/>
          <a:lstStyle/>
          <a:p>
            <a:r>
              <a:rPr lang="en-US" dirty="0">
                <a:solidFill>
                  <a:schemeClr val="tx2">
                    <a:lumMod val="20000"/>
                    <a:lumOff val="80000"/>
                  </a:schemeClr>
                </a:solidFill>
              </a:rPr>
              <a:t>Non-defaulters vs. defaulters </a:t>
            </a:r>
          </a:p>
        </p:txBody>
      </p:sp>
      <p:pic>
        <p:nvPicPr>
          <p:cNvPr id="8" name="Picture 7">
            <a:extLst>
              <a:ext uri="{FF2B5EF4-FFF2-40B4-BE49-F238E27FC236}">
                <a16:creationId xmlns:a16="http://schemas.microsoft.com/office/drawing/2014/main" id="{2A643806-712A-86E2-93B6-BF047FA95086}"/>
              </a:ext>
            </a:extLst>
          </p:cNvPr>
          <p:cNvPicPr>
            <a:picLocks noChangeAspect="1"/>
          </p:cNvPicPr>
          <p:nvPr/>
        </p:nvPicPr>
        <p:blipFill>
          <a:blip r:embed="rId2"/>
          <a:stretch>
            <a:fillRect/>
          </a:stretch>
        </p:blipFill>
        <p:spPr>
          <a:xfrm>
            <a:off x="323349" y="1851485"/>
            <a:ext cx="11484335" cy="2298087"/>
          </a:xfrm>
          <a:prstGeom prst="rect">
            <a:avLst/>
          </a:prstGeom>
        </p:spPr>
      </p:pic>
      <p:pic>
        <p:nvPicPr>
          <p:cNvPr id="10" name="Picture 9">
            <a:extLst>
              <a:ext uri="{FF2B5EF4-FFF2-40B4-BE49-F238E27FC236}">
                <a16:creationId xmlns:a16="http://schemas.microsoft.com/office/drawing/2014/main" id="{A5428143-B20E-962F-9B77-EA831DA9BDDE}"/>
              </a:ext>
            </a:extLst>
          </p:cNvPr>
          <p:cNvPicPr>
            <a:picLocks noChangeAspect="1"/>
          </p:cNvPicPr>
          <p:nvPr/>
        </p:nvPicPr>
        <p:blipFill>
          <a:blip r:embed="rId3"/>
          <a:stretch>
            <a:fillRect/>
          </a:stretch>
        </p:blipFill>
        <p:spPr>
          <a:xfrm>
            <a:off x="292867" y="4149572"/>
            <a:ext cx="11545300" cy="2375304"/>
          </a:xfrm>
          <a:prstGeom prst="rect">
            <a:avLst/>
          </a:prstGeom>
        </p:spPr>
      </p:pic>
    </p:spTree>
    <p:extLst>
      <p:ext uri="{BB962C8B-B14F-4D97-AF65-F5344CB8AC3E}">
        <p14:creationId xmlns:p14="http://schemas.microsoft.com/office/powerpoint/2010/main" val="3657678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FD511-6252-B4AC-BF17-94BCAF60AB6D}"/>
              </a:ext>
            </a:extLst>
          </p:cNvPr>
          <p:cNvSpPr>
            <a:spLocks noGrp="1"/>
          </p:cNvSpPr>
          <p:nvPr>
            <p:ph type="title"/>
          </p:nvPr>
        </p:nvSpPr>
        <p:spPr>
          <a:xfrm>
            <a:off x="1414707" y="151156"/>
            <a:ext cx="8878824" cy="1069848"/>
          </a:xfrm>
        </p:spPr>
        <p:txBody>
          <a:bodyPr/>
          <a:lstStyle/>
          <a:p>
            <a:r>
              <a:rPr lang="en-US" dirty="0">
                <a:solidFill>
                  <a:schemeClr val="tx2">
                    <a:lumMod val="40000"/>
                    <a:lumOff val="60000"/>
                  </a:schemeClr>
                </a:solidFill>
              </a:rPr>
              <a:t>INSIGHTS</a:t>
            </a:r>
          </a:p>
        </p:txBody>
      </p:sp>
      <p:sp>
        <p:nvSpPr>
          <p:cNvPr id="4" name="Content Placeholder 3">
            <a:extLst>
              <a:ext uri="{FF2B5EF4-FFF2-40B4-BE49-F238E27FC236}">
                <a16:creationId xmlns:a16="http://schemas.microsoft.com/office/drawing/2014/main" id="{F3A73825-A3C4-4A36-347B-F0912AF683D5}"/>
              </a:ext>
            </a:extLst>
          </p:cNvPr>
          <p:cNvSpPr>
            <a:spLocks noGrp="1"/>
          </p:cNvSpPr>
          <p:nvPr>
            <p:ph sz="half" idx="2"/>
          </p:nvPr>
        </p:nvSpPr>
        <p:spPr>
          <a:xfrm>
            <a:off x="1414707" y="1539550"/>
            <a:ext cx="8055864" cy="4739951"/>
          </a:xfrm>
        </p:spPr>
        <p:txBody>
          <a:bodyPr/>
          <a:lstStyle/>
          <a:p>
            <a:r>
              <a:rPr lang="en-US" dirty="0"/>
              <a:t>The heat map represents correlations between various aspects with respect to how likely an applicant is to fall into default or non-default categories.</a:t>
            </a:r>
          </a:p>
          <a:p>
            <a:r>
              <a:rPr lang="en-US" dirty="0"/>
              <a:t>The greener the region is, the higher correlation there is between those two factors.</a:t>
            </a:r>
          </a:p>
          <a:p>
            <a:r>
              <a:rPr lang="en-US" dirty="0"/>
              <a:t>In both the charts, it can be seen that the correlation is greater between </a:t>
            </a:r>
          </a:p>
          <a:p>
            <a:r>
              <a:rPr lang="en-US" dirty="0"/>
              <a:t>Applicant age and gender</a:t>
            </a:r>
          </a:p>
          <a:p>
            <a:r>
              <a:rPr lang="en-US" dirty="0"/>
              <a:t> Applicant’s car ownership and income</a:t>
            </a:r>
          </a:p>
          <a:p>
            <a:r>
              <a:rPr lang="en-US" dirty="0"/>
              <a:t>Applicant’s car ownership and credit</a:t>
            </a:r>
          </a:p>
          <a:p>
            <a:r>
              <a:rPr lang="en-US" dirty="0"/>
              <a:t>Applicant’s car ownership and count of children</a:t>
            </a:r>
          </a:p>
          <a:p>
            <a:r>
              <a:rPr lang="en-US" dirty="0"/>
              <a:t>Applicant’s income and credit amount (highest correlation) </a:t>
            </a:r>
          </a:p>
          <a:p>
            <a:r>
              <a:rPr lang="en-US" dirty="0"/>
              <a:t>Applicant’s age with employment years </a:t>
            </a:r>
          </a:p>
          <a:p>
            <a:r>
              <a:rPr lang="en-US" dirty="0"/>
              <a:t>Applicant’s age and years of registration</a:t>
            </a:r>
          </a:p>
        </p:txBody>
      </p:sp>
    </p:spTree>
    <p:extLst>
      <p:ext uri="{BB962C8B-B14F-4D97-AF65-F5344CB8AC3E}">
        <p14:creationId xmlns:p14="http://schemas.microsoft.com/office/powerpoint/2010/main" val="3266409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14511-A7A5-EE9C-1B87-B6CDC2F9D951}"/>
              </a:ext>
            </a:extLst>
          </p:cNvPr>
          <p:cNvSpPr>
            <a:spLocks noGrp="1"/>
          </p:cNvSpPr>
          <p:nvPr>
            <p:ph type="ctrTitle"/>
          </p:nvPr>
        </p:nvSpPr>
        <p:spPr>
          <a:xfrm>
            <a:off x="2228088" y="2103120"/>
            <a:ext cx="7735824" cy="1069848"/>
          </a:xfrm>
        </p:spPr>
        <p:txBody>
          <a:bodyPr/>
          <a:lstStyle/>
          <a:p>
            <a:r>
              <a:rPr lang="en-US" dirty="0"/>
              <a:t>OVERALL INSIGHTS</a:t>
            </a:r>
          </a:p>
        </p:txBody>
      </p:sp>
    </p:spTree>
    <p:extLst>
      <p:ext uri="{BB962C8B-B14F-4D97-AF65-F5344CB8AC3E}">
        <p14:creationId xmlns:p14="http://schemas.microsoft.com/office/powerpoint/2010/main" val="25843723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7CC55D-736B-179C-5073-268E83CA65DD}"/>
              </a:ext>
            </a:extLst>
          </p:cNvPr>
          <p:cNvSpPr>
            <a:spLocks noGrp="1"/>
          </p:cNvSpPr>
          <p:nvPr>
            <p:ph type="subTitle" idx="1"/>
          </p:nvPr>
        </p:nvSpPr>
        <p:spPr>
          <a:xfrm>
            <a:off x="1268963" y="1016897"/>
            <a:ext cx="9909110" cy="4824206"/>
          </a:xfrm>
        </p:spPr>
        <p:txBody>
          <a:bodyPr/>
          <a:lstStyle/>
          <a:p>
            <a:pPr marL="285750" indent="-285750" algn="l">
              <a:buFont typeface="Arial" panose="020B0604020202020204" pitchFamily="34" charset="0"/>
              <a:buChar char="•"/>
            </a:pPr>
            <a:r>
              <a:rPr lang="en-US" dirty="0"/>
              <a:t>Majority of loan applicant’s are females but they are also likely to pay off their loans. Loan payments are not affected by single parent or dual parent households.</a:t>
            </a:r>
          </a:p>
          <a:p>
            <a:pPr marL="285750" indent="-285750" algn="l">
              <a:buFont typeface="Arial" panose="020B0604020202020204" pitchFamily="34" charset="0"/>
              <a:buChar char="•"/>
            </a:pPr>
            <a:r>
              <a:rPr lang="en-US" dirty="0"/>
              <a:t>Applicants with higher education and higher incomes apply for higher credits.</a:t>
            </a:r>
          </a:p>
          <a:p>
            <a:pPr marL="285750" indent="-285750" algn="l">
              <a:buFont typeface="Arial" panose="020B0604020202020204" pitchFamily="34" charset="0"/>
              <a:buChar char="•"/>
            </a:pPr>
            <a:r>
              <a:rPr lang="en-US" dirty="0"/>
              <a:t>Applicants with revolving loan applications have to pay higher annuity amounts.</a:t>
            </a:r>
          </a:p>
          <a:p>
            <a:pPr marL="285750" indent="-285750" algn="l">
              <a:buFont typeface="Arial" panose="020B0604020202020204" pitchFamily="34" charset="0"/>
              <a:buChar char="•"/>
            </a:pPr>
            <a:r>
              <a:rPr lang="en-US" dirty="0"/>
              <a:t>Most applicants have no children but there is substantial presence of larger families. Family size doesn’t affect target.</a:t>
            </a:r>
          </a:p>
          <a:p>
            <a:pPr marL="285750" indent="-285750" algn="l">
              <a:buFont typeface="Arial" panose="020B0604020202020204" pitchFamily="34" charset="0"/>
              <a:buChar char="•"/>
            </a:pPr>
            <a:r>
              <a:rPr lang="en-US" dirty="0"/>
              <a:t>Most applicant’s are working individuals, married and own a house. Owning real-estate and higher education with high income brackets are good indicators for loan approval.</a:t>
            </a:r>
          </a:p>
          <a:p>
            <a:pPr marL="285750" indent="-285750" algn="l">
              <a:buFont typeface="Arial" panose="020B0604020202020204" pitchFamily="34" charset="0"/>
              <a:buChar char="•"/>
            </a:pPr>
            <a:r>
              <a:rPr lang="en-US" dirty="0"/>
              <a:t>Middle aged applicants and those that are newer in the employment age bracket are the most likely to apply for loans. Applicants nearing or crossing retirement age are less likely to seek loans but also more likely to pay them off.</a:t>
            </a:r>
          </a:p>
          <a:p>
            <a:pPr marL="285750" indent="-285750" algn="l">
              <a:buFont typeface="Arial" panose="020B0604020202020204" pitchFamily="34" charset="0"/>
              <a:buChar char="•"/>
            </a:pPr>
            <a:r>
              <a:rPr lang="en-US" dirty="0"/>
              <a:t>Businessmen have the highest income and also go for higher credit amounts.</a:t>
            </a:r>
          </a:p>
          <a:p>
            <a:pPr marL="285750" indent="-285750" algn="l">
              <a:buFont typeface="Arial" panose="020B0604020202020204" pitchFamily="34" charset="0"/>
              <a:buChar char="•"/>
            </a:pPr>
            <a:r>
              <a:rPr lang="en-US" dirty="0"/>
              <a:t>Most people fall into lower income brackets (125000-150000) and apply for credit amount of 250000-300000</a:t>
            </a:r>
          </a:p>
        </p:txBody>
      </p:sp>
    </p:spTree>
    <p:extLst>
      <p:ext uri="{BB962C8B-B14F-4D97-AF65-F5344CB8AC3E}">
        <p14:creationId xmlns:p14="http://schemas.microsoft.com/office/powerpoint/2010/main" val="1487764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5FA77-640F-E7D9-3927-F818CBBDDF08}"/>
              </a:ext>
            </a:extLst>
          </p:cNvPr>
          <p:cNvSpPr>
            <a:spLocks noGrp="1"/>
          </p:cNvSpPr>
          <p:nvPr>
            <p:ph type="ctrTitle"/>
          </p:nvPr>
        </p:nvSpPr>
        <p:spPr>
          <a:xfrm>
            <a:off x="2214372" y="578312"/>
            <a:ext cx="7763256" cy="1600200"/>
          </a:xfrm>
        </p:spPr>
        <p:txBody>
          <a:bodyPr/>
          <a:lstStyle/>
          <a:p>
            <a:r>
              <a:rPr lang="en-US" dirty="0"/>
              <a:t>RESULT:</a:t>
            </a:r>
          </a:p>
        </p:txBody>
      </p:sp>
      <p:sp>
        <p:nvSpPr>
          <p:cNvPr id="4" name="TextBox 3">
            <a:extLst>
              <a:ext uri="{FF2B5EF4-FFF2-40B4-BE49-F238E27FC236}">
                <a16:creationId xmlns:a16="http://schemas.microsoft.com/office/drawing/2014/main" id="{FE44EAEA-4412-2CC6-3ED4-C3DB3D1EBF25}"/>
              </a:ext>
            </a:extLst>
          </p:cNvPr>
          <p:cNvSpPr txBox="1"/>
          <p:nvPr/>
        </p:nvSpPr>
        <p:spPr>
          <a:xfrm>
            <a:off x="1455575" y="2547257"/>
            <a:ext cx="9554547" cy="2031325"/>
          </a:xfrm>
          <a:prstGeom prst="rect">
            <a:avLst/>
          </a:prstGeom>
          <a:noFill/>
        </p:spPr>
        <p:txBody>
          <a:bodyPr wrap="square" rtlCol="0">
            <a:spAutoFit/>
          </a:bodyPr>
          <a:lstStyle/>
          <a:p>
            <a:r>
              <a:rPr lang="en-US" dirty="0">
                <a:solidFill>
                  <a:schemeClr val="tx2">
                    <a:lumMod val="40000"/>
                    <a:lumOff val="60000"/>
                  </a:schemeClr>
                </a:solidFill>
              </a:rPr>
              <a:t>Working with large dataset has helped me in understanding the importance of data cleaning and identifying outliers. This project also helped me in understanding the procedures behind loan approval and how to combine various factors in concluding good indicators of trustworthy applicants.</a:t>
            </a:r>
          </a:p>
          <a:p>
            <a:endParaRPr lang="en-US" dirty="0">
              <a:solidFill>
                <a:schemeClr val="tx2">
                  <a:lumMod val="40000"/>
                  <a:lumOff val="60000"/>
                </a:schemeClr>
              </a:solidFill>
            </a:endParaRPr>
          </a:p>
          <a:p>
            <a:r>
              <a:rPr lang="en-US" dirty="0">
                <a:solidFill>
                  <a:schemeClr val="tx2">
                    <a:lumMod val="40000"/>
                    <a:lumOff val="60000"/>
                  </a:schemeClr>
                </a:solidFill>
              </a:rPr>
              <a:t>Having multiple columns for various aspects for an application helps in creating scenarios and identifying special circumstance where a loan should be approved or rejected.</a:t>
            </a:r>
          </a:p>
        </p:txBody>
      </p:sp>
    </p:spTree>
    <p:extLst>
      <p:ext uri="{BB962C8B-B14F-4D97-AF65-F5344CB8AC3E}">
        <p14:creationId xmlns:p14="http://schemas.microsoft.com/office/powerpoint/2010/main" val="3573179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0E99-07CC-9576-AFD7-C52151AD0EA3}"/>
              </a:ext>
            </a:extLst>
          </p:cNvPr>
          <p:cNvSpPr>
            <a:spLocks noGrp="1"/>
          </p:cNvSpPr>
          <p:nvPr>
            <p:ph type="ctrTitle"/>
          </p:nvPr>
        </p:nvSpPr>
        <p:spPr/>
        <p:txBody>
          <a:bodyPr/>
          <a:lstStyle/>
          <a:p>
            <a:r>
              <a:rPr lang="en-US" sz="4000" i="0" dirty="0">
                <a:effectLst/>
                <a:latin typeface="Manrope"/>
              </a:rPr>
              <a:t>A. </a:t>
            </a:r>
            <a:r>
              <a:rPr lang="en-US" sz="4000" b="1" i="0" dirty="0">
                <a:effectLst/>
                <a:latin typeface="Manrope"/>
              </a:rPr>
              <a:t>Identify AND Deal with Missing Data</a:t>
            </a:r>
            <a:endParaRPr lang="en-US" dirty="0"/>
          </a:p>
        </p:txBody>
      </p:sp>
      <p:sp>
        <p:nvSpPr>
          <p:cNvPr id="3" name="Subtitle 2">
            <a:extLst>
              <a:ext uri="{FF2B5EF4-FFF2-40B4-BE49-F238E27FC236}">
                <a16:creationId xmlns:a16="http://schemas.microsoft.com/office/drawing/2014/main" id="{5A82A8B0-333F-633E-3FA7-D38DBFB10971}"/>
              </a:ext>
            </a:extLst>
          </p:cNvPr>
          <p:cNvSpPr>
            <a:spLocks noGrp="1"/>
          </p:cNvSpPr>
          <p:nvPr>
            <p:ph type="subTitle" idx="1"/>
          </p:nvPr>
        </p:nvSpPr>
        <p:spPr>
          <a:xfrm>
            <a:off x="2228088" y="3630169"/>
            <a:ext cx="7735824" cy="1133856"/>
          </a:xfrm>
        </p:spPr>
        <p:txBody>
          <a:bodyPr/>
          <a:lstStyle/>
          <a:p>
            <a:r>
              <a:rPr lang="en-US" sz="1800" dirty="0"/>
              <a:t>As a data analyst, you come across missing data in the loan application dataset. It is essential to handle missing data effectively to ensure the accuracy of the analysis.</a:t>
            </a:r>
          </a:p>
          <a:p>
            <a:endParaRPr lang="en-US" sz="1800" dirty="0"/>
          </a:p>
          <a:p>
            <a:r>
              <a:rPr lang="en-US" sz="1800" dirty="0"/>
              <a:t>Task: Identify the missing data in the dataset and decide on an appropriate method to deal with it using Excel built-in functions and features</a:t>
            </a:r>
            <a:r>
              <a:rPr lang="en-US" dirty="0"/>
              <a:t>.</a:t>
            </a:r>
          </a:p>
          <a:p>
            <a:endParaRPr lang="en-US" dirty="0"/>
          </a:p>
        </p:txBody>
      </p:sp>
    </p:spTree>
    <p:extLst>
      <p:ext uri="{BB962C8B-B14F-4D97-AF65-F5344CB8AC3E}">
        <p14:creationId xmlns:p14="http://schemas.microsoft.com/office/powerpoint/2010/main" val="3380759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6</a:t>
            </a:fld>
            <a:endParaRPr lang="en-US" dirty="0"/>
          </a:p>
        </p:txBody>
      </p:sp>
      <p:sp>
        <p:nvSpPr>
          <p:cNvPr id="15" name="TextBox 14">
            <a:extLst>
              <a:ext uri="{FF2B5EF4-FFF2-40B4-BE49-F238E27FC236}">
                <a16:creationId xmlns:a16="http://schemas.microsoft.com/office/drawing/2014/main" id="{30D383E1-2321-C8A8-D89D-E6913BD5A5AA}"/>
              </a:ext>
            </a:extLst>
          </p:cNvPr>
          <p:cNvSpPr txBox="1"/>
          <p:nvPr/>
        </p:nvSpPr>
        <p:spPr>
          <a:xfrm>
            <a:off x="1052052" y="566928"/>
            <a:ext cx="8121445" cy="5078313"/>
          </a:xfrm>
          <a:prstGeom prst="rect">
            <a:avLst/>
          </a:prstGeom>
          <a:noFill/>
        </p:spPr>
        <p:txBody>
          <a:bodyPr wrap="square" rtlCol="0">
            <a:spAutoFit/>
          </a:bodyPr>
          <a:lstStyle/>
          <a:p>
            <a:pPr marL="342900" indent="-342900">
              <a:buFont typeface="Wingdings" panose="05000000000000000000" pitchFamily="2" charset="2"/>
              <a:buChar char="v"/>
            </a:pPr>
            <a:r>
              <a:rPr lang="en-US" sz="1800" b="0" dirty="0">
                <a:solidFill>
                  <a:schemeClr val="bg1"/>
                </a:solidFill>
                <a:latin typeface="+mn-lt"/>
              </a:rPr>
              <a:t>Columns with &gt;40% null values were deleted to avoid skewed data. Other unimportant columns were also deleted.</a:t>
            </a:r>
          </a:p>
          <a:p>
            <a:pPr marL="342900" indent="-342900">
              <a:buFont typeface="Wingdings" panose="05000000000000000000" pitchFamily="2" charset="2"/>
              <a:buChar char="v"/>
            </a:pPr>
            <a:endParaRPr lang="en-US" dirty="0">
              <a:solidFill>
                <a:schemeClr val="bg1"/>
              </a:solidFill>
            </a:endParaRPr>
          </a:p>
          <a:p>
            <a:pPr marL="342900" indent="-342900">
              <a:buFont typeface="Wingdings" panose="05000000000000000000" pitchFamily="2" charset="2"/>
              <a:buChar char="v"/>
            </a:pPr>
            <a:endParaRPr lang="en-US" sz="1800" b="0" dirty="0">
              <a:solidFill>
                <a:schemeClr val="bg1"/>
              </a:solidFill>
              <a:latin typeface="+mn-lt"/>
            </a:endParaRPr>
          </a:p>
          <a:p>
            <a:pPr marL="342900" indent="-342900">
              <a:buFont typeface="Wingdings" panose="05000000000000000000" pitchFamily="2" charset="2"/>
              <a:buChar char="v"/>
            </a:pPr>
            <a:endParaRPr lang="en-US" dirty="0">
              <a:solidFill>
                <a:schemeClr val="bg1"/>
              </a:solidFill>
            </a:endParaRPr>
          </a:p>
          <a:p>
            <a:pPr marL="342900" indent="-342900">
              <a:buFont typeface="Wingdings" panose="05000000000000000000" pitchFamily="2" charset="2"/>
              <a:buChar char="v"/>
            </a:pPr>
            <a:endParaRPr lang="en-US" sz="1800" b="0" dirty="0">
              <a:solidFill>
                <a:schemeClr val="bg1"/>
              </a:solidFill>
              <a:latin typeface="+mn-lt"/>
            </a:endParaRPr>
          </a:p>
          <a:p>
            <a:pPr marL="342900" indent="-342900">
              <a:buFont typeface="Wingdings" panose="05000000000000000000" pitchFamily="2" charset="2"/>
              <a:buChar char="v"/>
            </a:pPr>
            <a:endParaRPr lang="en-US" dirty="0">
              <a:solidFill>
                <a:schemeClr val="bg1"/>
              </a:solidFill>
            </a:endParaRPr>
          </a:p>
          <a:p>
            <a:pPr marL="342900" indent="-342900">
              <a:buFont typeface="Wingdings" panose="05000000000000000000" pitchFamily="2" charset="2"/>
              <a:buChar char="v"/>
            </a:pPr>
            <a:endParaRPr lang="en-US" sz="1800" b="0" dirty="0">
              <a:solidFill>
                <a:schemeClr val="bg1"/>
              </a:solidFill>
              <a:latin typeface="+mn-lt"/>
            </a:endParaRPr>
          </a:p>
          <a:p>
            <a:pPr marL="342900" indent="-342900">
              <a:buFont typeface="Wingdings" panose="05000000000000000000" pitchFamily="2" charset="2"/>
              <a:buChar char="v"/>
            </a:pPr>
            <a:endParaRPr lang="en-US" dirty="0">
              <a:solidFill>
                <a:schemeClr val="bg1"/>
              </a:solidFill>
            </a:endParaRPr>
          </a:p>
          <a:p>
            <a:pPr marL="342900" indent="-342900">
              <a:buFont typeface="Wingdings" panose="05000000000000000000" pitchFamily="2" charset="2"/>
              <a:buChar char="v"/>
            </a:pPr>
            <a:endParaRPr lang="en-US" sz="1800" b="0" dirty="0">
              <a:solidFill>
                <a:schemeClr val="bg1"/>
              </a:solidFill>
              <a:latin typeface="+mn-lt"/>
            </a:endParaRPr>
          </a:p>
          <a:p>
            <a:pPr marL="342900" indent="-342900">
              <a:buFont typeface="Wingdings" panose="05000000000000000000" pitchFamily="2" charset="2"/>
              <a:buChar char="v"/>
            </a:pPr>
            <a:endParaRPr lang="en-US" dirty="0">
              <a:solidFill>
                <a:schemeClr val="bg1"/>
              </a:solidFill>
            </a:endParaRPr>
          </a:p>
          <a:p>
            <a:pPr marL="342900" indent="-342900">
              <a:buFont typeface="Wingdings" panose="05000000000000000000" pitchFamily="2" charset="2"/>
              <a:buChar char="v"/>
            </a:pPr>
            <a:endParaRPr lang="en-US" sz="1800" b="0" dirty="0">
              <a:solidFill>
                <a:schemeClr val="bg1"/>
              </a:solidFill>
              <a:latin typeface="+mn-lt"/>
            </a:endParaRPr>
          </a:p>
          <a:p>
            <a:pPr marL="342900" indent="-342900">
              <a:buFont typeface="Wingdings" panose="05000000000000000000" pitchFamily="2" charset="2"/>
              <a:buChar char="v"/>
            </a:pPr>
            <a:endParaRPr lang="en-US" dirty="0">
              <a:solidFill>
                <a:schemeClr val="bg1"/>
              </a:solidFill>
            </a:endParaRPr>
          </a:p>
          <a:p>
            <a:pPr marL="342900" indent="-342900">
              <a:buFont typeface="Wingdings" panose="05000000000000000000" pitchFamily="2" charset="2"/>
              <a:buChar char="v"/>
            </a:pPr>
            <a:endParaRPr lang="en-US" sz="1800" b="0" dirty="0">
              <a:solidFill>
                <a:schemeClr val="bg1"/>
              </a:solidFill>
              <a:latin typeface="+mn-lt"/>
            </a:endParaRPr>
          </a:p>
          <a:p>
            <a:pPr marL="342900" indent="-342900">
              <a:buFont typeface="Wingdings" panose="05000000000000000000" pitchFamily="2" charset="2"/>
              <a:buChar char="v"/>
            </a:pPr>
            <a:endParaRPr lang="en-US" dirty="0">
              <a:solidFill>
                <a:schemeClr val="bg1"/>
              </a:solidFill>
            </a:endParaRPr>
          </a:p>
          <a:p>
            <a:pPr marL="342900" indent="-342900">
              <a:buFont typeface="Wingdings" panose="05000000000000000000" pitchFamily="2" charset="2"/>
              <a:buChar char="v"/>
            </a:pPr>
            <a:endParaRPr lang="en-US" sz="1800" b="0" dirty="0">
              <a:solidFill>
                <a:schemeClr val="bg1"/>
              </a:solidFill>
              <a:latin typeface="+mn-lt"/>
            </a:endParaRPr>
          </a:p>
          <a:p>
            <a:pPr marL="342900" indent="-342900">
              <a:buFont typeface="Wingdings" panose="05000000000000000000" pitchFamily="2" charset="2"/>
              <a:buChar char="v"/>
            </a:pPr>
            <a:endParaRPr lang="en-US" sz="1800" b="0" dirty="0">
              <a:solidFill>
                <a:schemeClr val="bg1"/>
              </a:solidFill>
              <a:latin typeface="+mn-lt"/>
            </a:endParaRPr>
          </a:p>
          <a:p>
            <a:endParaRPr lang="en-US" dirty="0"/>
          </a:p>
        </p:txBody>
      </p:sp>
      <p:graphicFrame>
        <p:nvGraphicFramePr>
          <p:cNvPr id="17" name="Chart 16">
            <a:extLst>
              <a:ext uri="{FF2B5EF4-FFF2-40B4-BE49-F238E27FC236}">
                <a16:creationId xmlns:a16="http://schemas.microsoft.com/office/drawing/2014/main" id="{6F20E999-EE30-B7FF-9A0A-CA2320D6D264}"/>
              </a:ext>
            </a:extLst>
          </p:cNvPr>
          <p:cNvGraphicFramePr>
            <a:graphicFrameLocks/>
          </p:cNvGraphicFramePr>
          <p:nvPr>
            <p:extLst>
              <p:ext uri="{D42A27DB-BD31-4B8C-83A1-F6EECF244321}">
                <p14:modId xmlns:p14="http://schemas.microsoft.com/office/powerpoint/2010/main" val="3979302532"/>
              </p:ext>
            </p:extLst>
          </p:nvPr>
        </p:nvGraphicFramePr>
        <p:xfrm>
          <a:off x="1288026" y="1307690"/>
          <a:ext cx="10424076" cy="52307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65210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0B654F6-22F6-6A0B-7CEC-7EABE14B92C0}"/>
              </a:ext>
            </a:extLst>
          </p:cNvPr>
          <p:cNvSpPr>
            <a:spLocks noGrp="1"/>
          </p:cNvSpPr>
          <p:nvPr>
            <p:ph type="sldNum" sz="quarter" idx="12"/>
          </p:nvPr>
        </p:nvSpPr>
        <p:spPr/>
        <p:txBody>
          <a:bodyPr/>
          <a:lstStyle/>
          <a:p>
            <a:fld id="{294A09A9-5501-47C1-A89A-A340965A2BE2}" type="slidenum">
              <a:rPr lang="en-US" smtClean="0"/>
              <a:t>7</a:t>
            </a:fld>
            <a:endParaRPr lang="en-US" dirty="0"/>
          </a:p>
        </p:txBody>
      </p:sp>
      <p:pic>
        <p:nvPicPr>
          <p:cNvPr id="4" name="Picture 3">
            <a:extLst>
              <a:ext uri="{FF2B5EF4-FFF2-40B4-BE49-F238E27FC236}">
                <a16:creationId xmlns:a16="http://schemas.microsoft.com/office/drawing/2014/main" id="{2E6AC159-DB6C-33EA-EF9C-AEEEBA64782B}"/>
              </a:ext>
            </a:extLst>
          </p:cNvPr>
          <p:cNvPicPr>
            <a:picLocks noChangeAspect="1"/>
          </p:cNvPicPr>
          <p:nvPr/>
        </p:nvPicPr>
        <p:blipFill>
          <a:blip r:embed="rId2"/>
          <a:stretch>
            <a:fillRect/>
          </a:stretch>
        </p:blipFill>
        <p:spPr>
          <a:xfrm>
            <a:off x="3881853" y="566928"/>
            <a:ext cx="4986844" cy="3785194"/>
          </a:xfrm>
          <a:prstGeom prst="rect">
            <a:avLst/>
          </a:prstGeom>
        </p:spPr>
      </p:pic>
      <p:sp>
        <p:nvSpPr>
          <p:cNvPr id="6" name="TextBox 5">
            <a:extLst>
              <a:ext uri="{FF2B5EF4-FFF2-40B4-BE49-F238E27FC236}">
                <a16:creationId xmlns:a16="http://schemas.microsoft.com/office/drawing/2014/main" id="{8B8D01F9-1F5F-AEF2-91D8-9873951C488B}"/>
              </a:ext>
            </a:extLst>
          </p:cNvPr>
          <p:cNvSpPr txBox="1"/>
          <p:nvPr/>
        </p:nvSpPr>
        <p:spPr>
          <a:xfrm>
            <a:off x="589788" y="4673041"/>
            <a:ext cx="11434916" cy="2308324"/>
          </a:xfrm>
          <a:prstGeom prst="rect">
            <a:avLst/>
          </a:prstGeom>
          <a:noFill/>
        </p:spPr>
        <p:txBody>
          <a:bodyPr wrap="square">
            <a:spAutoFit/>
          </a:bodyPr>
          <a:lstStyle/>
          <a:p>
            <a:pPr marL="342900" indent="-342900">
              <a:buFont typeface="Wingdings" panose="05000000000000000000" pitchFamily="2" charset="2"/>
              <a:buChar char="v"/>
            </a:pPr>
            <a:r>
              <a:rPr lang="en-US" dirty="0">
                <a:solidFill>
                  <a:schemeClr val="bg1"/>
                </a:solidFill>
              </a:rPr>
              <a:t>All columns that had no. of days in them were also in negative values. They were converted to positive values. In reference to these columns, new columns were added representing days with years.</a:t>
            </a:r>
          </a:p>
          <a:p>
            <a:endParaRPr lang="en-US" dirty="0">
              <a:solidFill>
                <a:schemeClr val="bg1"/>
              </a:solidFill>
            </a:endParaRPr>
          </a:p>
          <a:p>
            <a:pPr marL="342900" indent="-342900">
              <a:buFont typeface="Wingdings" panose="05000000000000000000" pitchFamily="2" charset="2"/>
              <a:buChar char="v"/>
            </a:pPr>
            <a:r>
              <a:rPr lang="en-US" dirty="0">
                <a:solidFill>
                  <a:schemeClr val="bg1"/>
                </a:solidFill>
              </a:rPr>
              <a:t>New columns like </a:t>
            </a:r>
            <a:r>
              <a:rPr lang="en-US" sz="1800" b="0" i="0" u="none" strike="noStrike" dirty="0">
                <a:solidFill>
                  <a:schemeClr val="bg1"/>
                </a:solidFill>
                <a:effectLst/>
              </a:rPr>
              <a:t>no. of parents, concat (income type + family) Years employed, FLAG IF EMP&gt;AGE, registered for years, FLAG IF REG&gt;AGE, id publish years ,concat income + edu, CREDIT:INC, ANNUITY:INC</a:t>
            </a:r>
            <a:r>
              <a:rPr lang="en-US" dirty="0">
                <a:solidFill>
                  <a:schemeClr val="bg1"/>
                </a:solidFill>
              </a:rPr>
              <a:t>, </a:t>
            </a:r>
            <a:r>
              <a:rPr lang="en-US" sz="1800" b="0" i="0" u="none" strike="noStrike" dirty="0">
                <a:solidFill>
                  <a:schemeClr val="bg1"/>
                </a:solidFill>
                <a:effectLst/>
              </a:rPr>
              <a:t>ANNUITY:CREDIT and CREDIT:GOODS. This was done to effectively </a:t>
            </a:r>
            <a:r>
              <a:rPr lang="en-US" dirty="0">
                <a:solidFill>
                  <a:schemeClr val="bg1"/>
                </a:solidFill>
              </a:rPr>
              <a:t>calculate missing values in some columns as well as deal with outliers.</a:t>
            </a:r>
            <a:endParaRPr lang="en-US" sz="1800" b="0" i="0" u="none" strike="noStrike" dirty="0">
              <a:solidFill>
                <a:schemeClr val="bg1"/>
              </a:solidFill>
              <a:effectLst/>
            </a:endParaRPr>
          </a:p>
          <a:p>
            <a:endParaRPr lang="en-US" dirty="0">
              <a:solidFill>
                <a:schemeClr val="bg1"/>
              </a:solidFill>
            </a:endParaRPr>
          </a:p>
        </p:txBody>
      </p:sp>
      <p:sp>
        <p:nvSpPr>
          <p:cNvPr id="7" name="TextBox 6">
            <a:extLst>
              <a:ext uri="{FF2B5EF4-FFF2-40B4-BE49-F238E27FC236}">
                <a16:creationId xmlns:a16="http://schemas.microsoft.com/office/drawing/2014/main" id="{43729941-D4D8-DC53-BD06-51A20BE32F5B}"/>
              </a:ext>
            </a:extLst>
          </p:cNvPr>
          <p:cNvSpPr txBox="1"/>
          <p:nvPr/>
        </p:nvSpPr>
        <p:spPr>
          <a:xfrm>
            <a:off x="678425" y="257786"/>
            <a:ext cx="6096000" cy="369332"/>
          </a:xfrm>
          <a:prstGeom prst="rect">
            <a:avLst/>
          </a:prstGeom>
          <a:noFill/>
        </p:spPr>
        <p:txBody>
          <a:bodyPr wrap="square">
            <a:spAutoFit/>
          </a:bodyPr>
          <a:lstStyle/>
          <a:p>
            <a:pPr marL="342900" indent="-342900">
              <a:buFont typeface="Wingdings" panose="05000000000000000000" pitchFamily="2" charset="2"/>
              <a:buChar char="v"/>
            </a:pPr>
            <a:r>
              <a:rPr lang="en-US" sz="1800" b="0" dirty="0">
                <a:solidFill>
                  <a:schemeClr val="bg1"/>
                </a:solidFill>
                <a:latin typeface="+mn-lt"/>
              </a:rPr>
              <a:t>Dropped columns: </a:t>
            </a:r>
          </a:p>
        </p:txBody>
      </p:sp>
    </p:spTree>
    <p:extLst>
      <p:ext uri="{BB962C8B-B14F-4D97-AF65-F5344CB8AC3E}">
        <p14:creationId xmlns:p14="http://schemas.microsoft.com/office/powerpoint/2010/main" val="3737302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D41C87-5345-EC56-5A0F-EB4867272F13}"/>
              </a:ext>
            </a:extLst>
          </p:cNvPr>
          <p:cNvSpPr txBox="1"/>
          <p:nvPr/>
        </p:nvSpPr>
        <p:spPr>
          <a:xfrm>
            <a:off x="710380" y="889525"/>
            <a:ext cx="11265310" cy="5355312"/>
          </a:xfrm>
          <a:prstGeom prst="rect">
            <a:avLst/>
          </a:prstGeom>
          <a:noFill/>
        </p:spPr>
        <p:txBody>
          <a:bodyPr wrap="square">
            <a:spAutoFit/>
          </a:bodyPr>
          <a:lstStyle/>
          <a:p>
            <a:pPr marL="342900" indent="-342900">
              <a:buFont typeface="Wingdings" panose="05000000000000000000" pitchFamily="2" charset="2"/>
              <a:buChar char="v"/>
            </a:pPr>
            <a:r>
              <a:rPr lang="en-US" sz="1800" b="0" dirty="0">
                <a:solidFill>
                  <a:schemeClr val="bg1"/>
                </a:solidFill>
                <a:latin typeface="+mn-lt"/>
              </a:rPr>
              <a:t>Missing values for AMT_GOODS_PRICE were filled with the corresponding rows’ values for AMT_CREDIT</a:t>
            </a:r>
          </a:p>
          <a:p>
            <a:pPr marL="342900" indent="-342900">
              <a:buFont typeface="Wingdings" panose="05000000000000000000" pitchFamily="2" charset="2"/>
              <a:buChar char="v"/>
            </a:pPr>
            <a:endParaRPr lang="en-US" sz="1800" b="0" dirty="0">
              <a:solidFill>
                <a:schemeClr val="bg1"/>
              </a:solidFill>
              <a:latin typeface="+mn-lt"/>
            </a:endParaRPr>
          </a:p>
          <a:p>
            <a:pPr marL="342900" indent="-342900">
              <a:buFont typeface="Wingdings" panose="05000000000000000000" pitchFamily="2" charset="2"/>
              <a:buChar char="v"/>
            </a:pPr>
            <a:r>
              <a:rPr lang="en-US" sz="1800" b="0" dirty="0">
                <a:solidFill>
                  <a:schemeClr val="bg1"/>
                </a:solidFill>
                <a:latin typeface="+mn-lt"/>
              </a:rPr>
              <a:t>Missing values in CNT_FAM_MEMBERS were replaced with mode value 2. All values with ‘XNA’ in CODE_GENDER were replaced with ‘F’ as most values were ‘F’.</a:t>
            </a:r>
            <a:r>
              <a:rPr lang="en-US" dirty="0">
                <a:solidFill>
                  <a:schemeClr val="bg1"/>
                </a:solidFill>
              </a:rPr>
              <a:t> </a:t>
            </a:r>
            <a:r>
              <a:rPr lang="en-US" sz="1800" b="0" dirty="0">
                <a:solidFill>
                  <a:schemeClr val="bg1"/>
                </a:solidFill>
                <a:latin typeface="+mn-lt"/>
              </a:rPr>
              <a:t>Median values were used to fill null data in other numerical columns which didn’t include amount of money or a period of time.</a:t>
            </a:r>
          </a:p>
          <a:p>
            <a:pPr marL="342900" indent="-342900">
              <a:buFont typeface="Wingdings" panose="05000000000000000000" pitchFamily="2" charset="2"/>
              <a:buChar char="v"/>
            </a:pPr>
            <a:endParaRPr lang="en-US" sz="1800" b="0" dirty="0">
              <a:solidFill>
                <a:schemeClr val="bg1"/>
              </a:solidFill>
              <a:latin typeface="+mn-lt"/>
            </a:endParaRPr>
          </a:p>
          <a:p>
            <a:pPr marL="342900" indent="-342900">
              <a:buFont typeface="Wingdings" panose="05000000000000000000" pitchFamily="2" charset="2"/>
              <a:buChar char="v"/>
            </a:pPr>
            <a:r>
              <a:rPr lang="en-US" sz="1800" b="0" dirty="0">
                <a:solidFill>
                  <a:schemeClr val="bg1"/>
                </a:solidFill>
                <a:latin typeface="+mn-lt"/>
              </a:rPr>
              <a:t>All values with ‘XNA’ in ORGANIZATION_TYPE have pensioners and unemployed people in NAME_INCOME_TYPE and therefore were replaced with “Unemployed”.</a:t>
            </a:r>
          </a:p>
          <a:p>
            <a:endParaRPr lang="en-US" sz="1800" b="0" dirty="0">
              <a:solidFill>
                <a:schemeClr val="bg1"/>
              </a:solidFill>
              <a:latin typeface="+mn-lt"/>
            </a:endParaRPr>
          </a:p>
          <a:p>
            <a:pPr marL="342900" indent="-342900">
              <a:buFont typeface="Wingdings" panose="05000000000000000000" pitchFamily="2" charset="2"/>
              <a:buChar char="v"/>
            </a:pPr>
            <a:r>
              <a:rPr lang="en-US" sz="1800" b="0" dirty="0">
                <a:solidFill>
                  <a:schemeClr val="bg1"/>
                </a:solidFill>
                <a:latin typeface="+mn-lt"/>
              </a:rPr>
              <a:t>Missing value in AMT_ANNUITY was replaced with median value of AMT_ANNUITY for the corresponding values from AMT_INCOME and AMT_CREDIT columns.</a:t>
            </a:r>
          </a:p>
          <a:p>
            <a:pPr marL="342900" indent="-342900">
              <a:buFont typeface="Wingdings" panose="05000000000000000000" pitchFamily="2" charset="2"/>
              <a:buChar char="v"/>
            </a:pPr>
            <a:endParaRPr lang="en-US" dirty="0">
              <a:solidFill>
                <a:schemeClr val="bg1"/>
              </a:solidFill>
            </a:endParaRPr>
          </a:p>
          <a:p>
            <a:pPr marL="342900" indent="-342900">
              <a:buFont typeface="Wingdings" panose="05000000000000000000" pitchFamily="2" charset="2"/>
              <a:buChar char="v"/>
            </a:pPr>
            <a:r>
              <a:rPr lang="en-US" dirty="0">
                <a:solidFill>
                  <a:schemeClr val="bg1"/>
                </a:solidFill>
              </a:rPr>
              <a:t>For missing values in OCCUPATION_TYPE, ‘</a:t>
            </a:r>
            <a:r>
              <a:rPr lang="en-US" sz="1800" b="0" i="0" u="none" strike="noStrike" dirty="0">
                <a:solidFill>
                  <a:schemeClr val="bg1"/>
                </a:solidFill>
                <a:effectLst/>
              </a:rPr>
              <a:t>concat income + edu’ column was evaluated corresponding to null values in OCCUPATION_TYPE. Then, the most commonly occurring OCCUPATION_TYPE for each ‘concat income + edu’ value was used to fill the null values in OCCUPATION_TYPE.</a:t>
            </a:r>
          </a:p>
          <a:p>
            <a:pPr marL="342900" indent="-342900">
              <a:buFont typeface="Wingdings" panose="05000000000000000000" pitchFamily="2" charset="2"/>
              <a:buChar char="v"/>
            </a:pPr>
            <a:endParaRPr lang="en-US" dirty="0">
              <a:solidFill>
                <a:schemeClr val="bg1"/>
              </a:solidFill>
              <a:latin typeface="+mn-lt"/>
            </a:endParaRPr>
          </a:p>
          <a:p>
            <a:pPr marL="342900" indent="-342900">
              <a:buFont typeface="Wingdings" panose="05000000000000000000" pitchFamily="2" charset="2"/>
              <a:buChar char="v"/>
            </a:pPr>
            <a:r>
              <a:rPr lang="en-US" sz="1800" b="0" dirty="0">
                <a:solidFill>
                  <a:schemeClr val="bg1"/>
                </a:solidFill>
              </a:rPr>
              <a:t>One ‘Unknown’ value in NAME_FAMILY_STATUS column was replaced with ‘Married’ considering the row’s values in CNT_CHILDREN, CNT_FAM_MEMBERS, no. of parents in family and NAME_HOUSING_TYPE	</a:t>
            </a:r>
          </a:p>
          <a:p>
            <a:pPr marL="342900" indent="-342900">
              <a:buFont typeface="Wingdings" panose="05000000000000000000" pitchFamily="2" charset="2"/>
              <a:buChar char="v"/>
            </a:pPr>
            <a:endParaRPr lang="en-US" sz="1800" b="0" dirty="0">
              <a:solidFill>
                <a:schemeClr val="bg1"/>
              </a:solidFill>
              <a:latin typeface="+mn-lt"/>
            </a:endParaRPr>
          </a:p>
        </p:txBody>
      </p:sp>
    </p:spTree>
    <p:extLst>
      <p:ext uri="{BB962C8B-B14F-4D97-AF65-F5344CB8AC3E}">
        <p14:creationId xmlns:p14="http://schemas.microsoft.com/office/powerpoint/2010/main" val="3513112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0E99-07CC-9576-AFD7-C52151AD0EA3}"/>
              </a:ext>
            </a:extLst>
          </p:cNvPr>
          <p:cNvSpPr>
            <a:spLocks noGrp="1"/>
          </p:cNvSpPr>
          <p:nvPr>
            <p:ph type="ctrTitle"/>
          </p:nvPr>
        </p:nvSpPr>
        <p:spPr/>
        <p:txBody>
          <a:bodyPr/>
          <a:lstStyle/>
          <a:p>
            <a:r>
              <a:rPr lang="en-US" b="1" i="0" dirty="0">
                <a:effectLst/>
                <a:latin typeface="Manrope"/>
              </a:rPr>
              <a:t>B. Identify Outliers in the Dataset</a:t>
            </a:r>
            <a:endParaRPr lang="en-US" dirty="0"/>
          </a:p>
        </p:txBody>
      </p:sp>
      <p:sp>
        <p:nvSpPr>
          <p:cNvPr id="3" name="Subtitle 2">
            <a:extLst>
              <a:ext uri="{FF2B5EF4-FFF2-40B4-BE49-F238E27FC236}">
                <a16:creationId xmlns:a16="http://schemas.microsoft.com/office/drawing/2014/main" id="{5A82A8B0-333F-633E-3FA7-D38DBFB10971}"/>
              </a:ext>
            </a:extLst>
          </p:cNvPr>
          <p:cNvSpPr>
            <a:spLocks noGrp="1"/>
          </p:cNvSpPr>
          <p:nvPr>
            <p:ph type="subTitle" idx="1"/>
          </p:nvPr>
        </p:nvSpPr>
        <p:spPr>
          <a:xfrm>
            <a:off x="2228088" y="3630169"/>
            <a:ext cx="7735824" cy="1133856"/>
          </a:xfrm>
        </p:spPr>
        <p:txBody>
          <a:bodyPr/>
          <a:lstStyle/>
          <a:p>
            <a:r>
              <a:rPr lang="en-US" b="0" i="0" dirty="0">
                <a:effectLst/>
              </a:rPr>
              <a:t>Outliers can significantly impact the analysis and distort the results. You need to identify outliers in the loan application dataset.</a:t>
            </a:r>
          </a:p>
          <a:p>
            <a:endParaRPr lang="en-US" b="0" i="0" dirty="0">
              <a:effectLst/>
            </a:endParaRPr>
          </a:p>
          <a:p>
            <a:pPr>
              <a:buFont typeface="Arial" panose="020B0604020202020204" pitchFamily="34" charset="0"/>
              <a:buChar char="•"/>
            </a:pPr>
            <a:r>
              <a:rPr lang="en-US" b="1" i="0" dirty="0">
                <a:effectLst/>
              </a:rPr>
              <a:t>Task:</a:t>
            </a:r>
            <a:r>
              <a:rPr lang="en-US" b="0" i="0" dirty="0">
                <a:effectLst/>
              </a:rPr>
              <a:t> Detect and identify outliers in the dataset using Excel statistical functions   and features, focusing on numerical variables</a:t>
            </a:r>
            <a:r>
              <a:rPr lang="en-US" dirty="0">
                <a:latin typeface="Manrope"/>
              </a:rPr>
              <a:t>.</a:t>
            </a:r>
            <a:endParaRPr lang="en-US" b="0" i="0" dirty="0">
              <a:effectLst/>
              <a:latin typeface="Manrope"/>
            </a:endParaRPr>
          </a:p>
          <a:p>
            <a:endParaRPr lang="en-US" sz="1800" dirty="0"/>
          </a:p>
          <a:p>
            <a:endParaRPr lang="en-US" dirty="0"/>
          </a:p>
        </p:txBody>
      </p:sp>
    </p:spTree>
    <p:extLst>
      <p:ext uri="{BB962C8B-B14F-4D97-AF65-F5344CB8AC3E}">
        <p14:creationId xmlns:p14="http://schemas.microsoft.com/office/powerpoint/2010/main" val="2123964360"/>
      </p:ext>
    </p:extLst>
  </p:cSld>
  <p:clrMapOvr>
    <a:masterClrMapping/>
  </p:clrMapOvr>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4A3FD6-E6BF-490E-B6B4-6A011394B0E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3C4A95C-9007-4EA6-944B-306B6F2A0100}">
  <ds:schemaRefs>
    <ds:schemaRef ds:uri="http://schemas.microsoft.com/sharepoint/v3/contenttype/forms"/>
  </ds:schemaRefs>
</ds:datastoreItem>
</file>

<file path=customXml/itemProps3.xml><?xml version="1.0" encoding="utf-8"?>
<ds:datastoreItem xmlns:ds="http://schemas.openxmlformats.org/officeDocument/2006/customXml" ds:itemID="{62CF8670-35D1-4455-AC7A-762B7388BE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TM66925244</Template>
  <TotalTime>0</TotalTime>
  <Words>3462</Words>
  <Application>Microsoft Office PowerPoint</Application>
  <PresentationFormat>Widescreen</PresentationFormat>
  <Paragraphs>190</Paragraphs>
  <Slides>44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-apple-system</vt:lpstr>
      <vt:lpstr>Arial</vt:lpstr>
      <vt:lpstr>Calibri</vt:lpstr>
      <vt:lpstr>Courier New</vt:lpstr>
      <vt:lpstr>Manrope</vt:lpstr>
      <vt:lpstr>Segoe UI Light</vt:lpstr>
      <vt:lpstr>Tw Cen MT</vt:lpstr>
      <vt:lpstr>Wingdings</vt:lpstr>
      <vt:lpstr>Office Theme</vt:lpstr>
      <vt:lpstr>Bank Loan Case Study</vt:lpstr>
      <vt:lpstr>Project description</vt:lpstr>
      <vt:lpstr>APPROACH</vt:lpstr>
      <vt:lpstr>TECH STACK USED</vt:lpstr>
      <vt:lpstr>A. Identify AND Deal with Missing Data</vt:lpstr>
      <vt:lpstr>PowerPoint Presentation</vt:lpstr>
      <vt:lpstr>PowerPoint Presentation</vt:lpstr>
      <vt:lpstr>PowerPoint Presentation</vt:lpstr>
      <vt:lpstr>B. Identify Outliers in the Dataset</vt:lpstr>
      <vt:lpstr>PowerPoint Presentation</vt:lpstr>
      <vt:lpstr>PowerPoint Presentation</vt:lpstr>
      <vt:lpstr>PowerPoint Presentation</vt:lpstr>
      <vt:lpstr>PowerPoint Presentation</vt:lpstr>
      <vt:lpstr>PowerPoint Presentation</vt:lpstr>
      <vt:lpstr>PowerPoint Presentation</vt:lpstr>
      <vt:lpstr>C. Analyze Data Imbalance</vt:lpstr>
      <vt:lpstr>PowerPoint Presentation</vt:lpstr>
      <vt:lpstr>D. Perform Univariate, Segmented Univariate, and Bivariate Analysis</vt:lpstr>
      <vt:lpstr>UNIVARIATE ANALYSIS</vt:lpstr>
      <vt:lpstr>UNIVARIATE ANALYSIS</vt:lpstr>
      <vt:lpstr>PowerPoint Presentation</vt:lpstr>
      <vt:lpstr>PowerPoint Presentation</vt:lpstr>
      <vt:lpstr>PowerPoint Presentation</vt:lpstr>
      <vt:lpstr>Insights</vt:lpstr>
      <vt:lpstr>PowerPoint Presentation</vt:lpstr>
      <vt:lpstr>PowerPoint Presentation</vt:lpstr>
      <vt:lpstr>PowerPoint Presentation</vt:lpstr>
      <vt:lpstr>UNIVARIATE-Segmented ANALYSIS</vt:lpstr>
      <vt:lpstr>PowerPoint Presentation</vt:lpstr>
      <vt:lpstr>PowerPoint Presentation</vt:lpstr>
      <vt:lpstr>Insights</vt:lpstr>
      <vt:lpstr>PowerPoint Presentation</vt:lpstr>
      <vt:lpstr>PowerPoint Presentation</vt:lpstr>
      <vt:lpstr>BIVARIATED Analysis</vt:lpstr>
      <vt:lpstr>PowerPoint Presentation</vt:lpstr>
      <vt:lpstr>PowerPoint Presentation</vt:lpstr>
      <vt:lpstr>PowerPoint Presentation</vt:lpstr>
      <vt:lpstr>PowerPoint Presentation</vt:lpstr>
      <vt:lpstr>E. Identify Top Correlations for Different Scenarios</vt:lpstr>
      <vt:lpstr>Non-defaulters vs. defaulters </vt:lpstr>
      <vt:lpstr>INSIGHTS</vt:lpstr>
      <vt:lpstr>OVERALL INSIGHTS</vt:lpstr>
      <vt:lpstr>PowerPoint Presentation</vt:lpstr>
      <vt:lpstr>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2022-10-27T00:37:19Z</dcterms:created>
  <dcterms:modified xsi:type="dcterms:W3CDTF">2025-03-18T07:20:51Z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